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25"/>
  </p:notesMasterIdLst>
  <p:handoutMasterIdLst>
    <p:handoutMasterId r:id="rId26"/>
  </p:handoutMasterIdLst>
  <p:sldIdLst>
    <p:sldId id="257" r:id="rId3"/>
    <p:sldId id="288" r:id="rId4"/>
    <p:sldId id="289" r:id="rId5"/>
    <p:sldId id="302" r:id="rId6"/>
    <p:sldId id="303" r:id="rId7"/>
    <p:sldId id="291" r:id="rId8"/>
    <p:sldId id="308" r:id="rId9"/>
    <p:sldId id="310" r:id="rId10"/>
    <p:sldId id="332" r:id="rId11"/>
    <p:sldId id="330" r:id="rId12"/>
    <p:sldId id="331" r:id="rId13"/>
    <p:sldId id="334" r:id="rId14"/>
    <p:sldId id="339" r:id="rId15"/>
    <p:sldId id="338" r:id="rId16"/>
    <p:sldId id="337" r:id="rId17"/>
    <p:sldId id="336" r:id="rId18"/>
    <p:sldId id="342" r:id="rId19"/>
    <p:sldId id="343" r:id="rId20"/>
    <p:sldId id="344" r:id="rId21"/>
    <p:sldId id="345" r:id="rId22"/>
    <p:sldId id="335" r:id="rId23"/>
    <p:sldId id="299" r:id="rId24"/>
  </p:sldIdLst>
  <p:sldSz cx="9144000" cy="6858000" type="screen4x3"/>
  <p:notesSz cx="6797675" cy="9926638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33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46C2813-8A47-497B-B067-19B4001FC8BA}" v="3" dt="2022-06-21T11:11:59.4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67" autoAdjust="0"/>
  </p:normalViewPr>
  <p:slideViewPr>
    <p:cSldViewPr>
      <p:cViewPr varScale="1">
        <p:scale>
          <a:sx n="108" d="100"/>
          <a:sy n="108" d="100"/>
        </p:scale>
        <p:origin x="171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2" d="100"/>
          <a:sy n="92" d="100"/>
        </p:scale>
        <p:origin x="289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mano Kristić" userId="43dd4437-c1b6-4b6c-be98-c74aca46a6ef" providerId="ADAL" clId="{A46C2813-8A47-497B-B067-19B4001FC8BA}"/>
    <pc:docChg chg="undo custSel addSld delSld modSld sldOrd">
      <pc:chgData name="Romano Kristić" userId="43dd4437-c1b6-4b6c-be98-c74aca46a6ef" providerId="ADAL" clId="{A46C2813-8A47-497B-B067-19B4001FC8BA}" dt="2022-06-23T05:10:29.511" v="501"/>
      <pc:docMkLst>
        <pc:docMk/>
      </pc:docMkLst>
      <pc:sldChg chg="modSp mod">
        <pc:chgData name="Romano Kristić" userId="43dd4437-c1b6-4b6c-be98-c74aca46a6ef" providerId="ADAL" clId="{A46C2813-8A47-497B-B067-19B4001FC8BA}" dt="2022-06-21T11:18:52.888" v="198" actId="20577"/>
        <pc:sldMkLst>
          <pc:docMk/>
          <pc:sldMk cId="0" sldId="257"/>
        </pc:sldMkLst>
        <pc:spChg chg="mod">
          <ac:chgData name="Romano Kristić" userId="43dd4437-c1b6-4b6c-be98-c74aca46a6ef" providerId="ADAL" clId="{A46C2813-8A47-497B-B067-19B4001FC8BA}" dt="2022-06-21T11:17:55.319" v="191" actId="404"/>
          <ac:spMkLst>
            <pc:docMk/>
            <pc:sldMk cId="0" sldId="257"/>
            <ac:spMk id="2" creationId="{FC63EC64-D1C3-4656-BA54-1B90C5D5DA29}"/>
          </ac:spMkLst>
        </pc:spChg>
        <pc:spChg chg="mod">
          <ac:chgData name="Romano Kristić" userId="43dd4437-c1b6-4b6c-be98-c74aca46a6ef" providerId="ADAL" clId="{A46C2813-8A47-497B-B067-19B4001FC8BA}" dt="2022-06-21T11:18:52.888" v="198" actId="20577"/>
          <ac:spMkLst>
            <pc:docMk/>
            <pc:sldMk cId="0" sldId="257"/>
            <ac:spMk id="4" creationId="{00000000-0000-0000-0000-000000000000}"/>
          </ac:spMkLst>
        </pc:spChg>
      </pc:sldChg>
      <pc:sldChg chg="del">
        <pc:chgData name="Romano Kristić" userId="43dd4437-c1b6-4b6c-be98-c74aca46a6ef" providerId="ADAL" clId="{A46C2813-8A47-497B-B067-19B4001FC8BA}" dt="2022-06-21T10:06:07.998" v="3" actId="2696"/>
        <pc:sldMkLst>
          <pc:docMk/>
          <pc:sldMk cId="380731508" sldId="296"/>
        </pc:sldMkLst>
      </pc:sldChg>
      <pc:sldChg chg="del">
        <pc:chgData name="Romano Kristić" userId="43dd4437-c1b6-4b6c-be98-c74aca46a6ef" providerId="ADAL" clId="{A46C2813-8A47-497B-B067-19B4001FC8BA}" dt="2022-06-21T10:06:04.679" v="2" actId="2696"/>
        <pc:sldMkLst>
          <pc:docMk/>
          <pc:sldMk cId="961990850" sldId="298"/>
        </pc:sldMkLst>
      </pc:sldChg>
      <pc:sldChg chg="modSp mod">
        <pc:chgData name="Romano Kristić" userId="43dd4437-c1b6-4b6c-be98-c74aca46a6ef" providerId="ADAL" clId="{A46C2813-8A47-497B-B067-19B4001FC8BA}" dt="2022-06-21T11:28:11.521" v="483" actId="14100"/>
        <pc:sldMkLst>
          <pc:docMk/>
          <pc:sldMk cId="248766718" sldId="299"/>
        </pc:sldMkLst>
        <pc:spChg chg="mod">
          <ac:chgData name="Romano Kristić" userId="43dd4437-c1b6-4b6c-be98-c74aca46a6ef" providerId="ADAL" clId="{A46C2813-8A47-497B-B067-19B4001FC8BA}" dt="2022-06-21T11:28:11.521" v="483" actId="14100"/>
          <ac:spMkLst>
            <pc:docMk/>
            <pc:sldMk cId="248766718" sldId="299"/>
            <ac:spMk id="6" creationId="{00000000-0000-0000-0000-000000000000}"/>
          </ac:spMkLst>
        </pc:spChg>
      </pc:sldChg>
      <pc:sldChg chg="modSp mod">
        <pc:chgData name="Romano Kristić" userId="43dd4437-c1b6-4b6c-be98-c74aca46a6ef" providerId="ADAL" clId="{A46C2813-8A47-497B-B067-19B4001FC8BA}" dt="2022-06-21T11:26:00.004" v="436" actId="113"/>
        <pc:sldMkLst>
          <pc:docMk/>
          <pc:sldMk cId="1240870291" sldId="303"/>
        </pc:sldMkLst>
        <pc:spChg chg="mod">
          <ac:chgData name="Romano Kristić" userId="43dd4437-c1b6-4b6c-be98-c74aca46a6ef" providerId="ADAL" clId="{A46C2813-8A47-497B-B067-19B4001FC8BA}" dt="2022-06-21T11:26:00.004" v="436" actId="113"/>
          <ac:spMkLst>
            <pc:docMk/>
            <pc:sldMk cId="1240870291" sldId="303"/>
            <ac:spMk id="2" creationId="{00000000-0000-0000-0000-000000000000}"/>
          </ac:spMkLst>
        </pc:spChg>
      </pc:sldChg>
      <pc:sldChg chg="del">
        <pc:chgData name="Romano Kristić" userId="43dd4437-c1b6-4b6c-be98-c74aca46a6ef" providerId="ADAL" clId="{A46C2813-8A47-497B-B067-19B4001FC8BA}" dt="2022-06-21T10:05:14.901" v="0" actId="2696"/>
        <pc:sldMkLst>
          <pc:docMk/>
          <pc:sldMk cId="322370689" sldId="304"/>
        </pc:sldMkLst>
      </pc:sldChg>
      <pc:sldChg chg="del">
        <pc:chgData name="Romano Kristić" userId="43dd4437-c1b6-4b6c-be98-c74aca46a6ef" providerId="ADAL" clId="{A46C2813-8A47-497B-B067-19B4001FC8BA}" dt="2022-06-21T10:17:20.410" v="8" actId="2696"/>
        <pc:sldMkLst>
          <pc:docMk/>
          <pc:sldMk cId="2549989898" sldId="305"/>
        </pc:sldMkLst>
      </pc:sldChg>
      <pc:sldChg chg="del">
        <pc:chgData name="Romano Kristić" userId="43dd4437-c1b6-4b6c-be98-c74aca46a6ef" providerId="ADAL" clId="{A46C2813-8A47-497B-B067-19B4001FC8BA}" dt="2022-06-21T10:06:51.520" v="7" actId="2696"/>
        <pc:sldMkLst>
          <pc:docMk/>
          <pc:sldMk cId="2315877517" sldId="309"/>
        </pc:sldMkLst>
      </pc:sldChg>
      <pc:sldChg chg="del">
        <pc:chgData name="Romano Kristić" userId="43dd4437-c1b6-4b6c-be98-c74aca46a6ef" providerId="ADAL" clId="{A46C2813-8A47-497B-B067-19B4001FC8BA}" dt="2022-06-21T10:06:46.488" v="5" actId="2696"/>
        <pc:sldMkLst>
          <pc:docMk/>
          <pc:sldMk cId="3776630994" sldId="311"/>
        </pc:sldMkLst>
      </pc:sldChg>
      <pc:sldChg chg="del">
        <pc:chgData name="Romano Kristić" userId="43dd4437-c1b6-4b6c-be98-c74aca46a6ef" providerId="ADAL" clId="{A46C2813-8A47-497B-B067-19B4001FC8BA}" dt="2022-06-21T10:06:40.191" v="4" actId="2696"/>
        <pc:sldMkLst>
          <pc:docMk/>
          <pc:sldMk cId="2591868592" sldId="314"/>
        </pc:sldMkLst>
      </pc:sldChg>
      <pc:sldChg chg="del">
        <pc:chgData name="Romano Kristić" userId="43dd4437-c1b6-4b6c-be98-c74aca46a6ef" providerId="ADAL" clId="{A46C2813-8A47-497B-B067-19B4001FC8BA}" dt="2022-06-21T10:06:48.847" v="6" actId="2696"/>
        <pc:sldMkLst>
          <pc:docMk/>
          <pc:sldMk cId="416664700" sldId="328"/>
        </pc:sldMkLst>
      </pc:sldChg>
      <pc:sldChg chg="ord">
        <pc:chgData name="Romano Kristić" userId="43dd4437-c1b6-4b6c-be98-c74aca46a6ef" providerId="ADAL" clId="{A46C2813-8A47-497B-B067-19B4001FC8BA}" dt="2022-06-21T10:17:48.241" v="10"/>
        <pc:sldMkLst>
          <pc:docMk/>
          <pc:sldMk cId="4038730712" sldId="332"/>
        </pc:sldMkLst>
      </pc:sldChg>
      <pc:sldChg chg="del">
        <pc:chgData name="Romano Kristić" userId="43dd4437-c1b6-4b6c-be98-c74aca46a6ef" providerId="ADAL" clId="{A46C2813-8A47-497B-B067-19B4001FC8BA}" dt="2022-06-21T10:06:00.069" v="1" actId="2696"/>
        <pc:sldMkLst>
          <pc:docMk/>
          <pc:sldMk cId="1905406585" sldId="333"/>
        </pc:sldMkLst>
      </pc:sldChg>
      <pc:sldChg chg="addSp delSp modSp mod">
        <pc:chgData name="Romano Kristić" userId="43dd4437-c1b6-4b6c-be98-c74aca46a6ef" providerId="ADAL" clId="{A46C2813-8A47-497B-B067-19B4001FC8BA}" dt="2022-06-21T11:03:29.529" v="102" actId="1076"/>
        <pc:sldMkLst>
          <pc:docMk/>
          <pc:sldMk cId="2040848969" sldId="334"/>
        </pc:sldMkLst>
        <pc:spChg chg="del mod">
          <ac:chgData name="Romano Kristić" userId="43dd4437-c1b6-4b6c-be98-c74aca46a6ef" providerId="ADAL" clId="{A46C2813-8A47-497B-B067-19B4001FC8BA}" dt="2022-06-21T10:51:14.002" v="14"/>
          <ac:spMkLst>
            <pc:docMk/>
            <pc:sldMk cId="2040848969" sldId="334"/>
            <ac:spMk id="6" creationId="{00000000-0000-0000-0000-000000000000}"/>
          </ac:spMkLst>
        </pc:spChg>
        <pc:spChg chg="add mod">
          <ac:chgData name="Romano Kristić" userId="43dd4437-c1b6-4b6c-be98-c74aca46a6ef" providerId="ADAL" clId="{A46C2813-8A47-497B-B067-19B4001FC8BA}" dt="2022-06-21T11:03:23.486" v="100" actId="20577"/>
          <ac:spMkLst>
            <pc:docMk/>
            <pc:sldMk cId="2040848969" sldId="334"/>
            <ac:spMk id="7" creationId="{019D32E0-7351-4296-BE7B-91DE461FCA00}"/>
          </ac:spMkLst>
        </pc:spChg>
        <pc:picChg chg="add mod">
          <ac:chgData name="Romano Kristić" userId="43dd4437-c1b6-4b6c-be98-c74aca46a6ef" providerId="ADAL" clId="{A46C2813-8A47-497B-B067-19B4001FC8BA}" dt="2022-06-21T11:03:29.529" v="102" actId="1076"/>
          <ac:picMkLst>
            <pc:docMk/>
            <pc:sldMk cId="2040848969" sldId="334"/>
            <ac:picMk id="9" creationId="{26E04330-53CD-435E-A996-E36C282F9936}"/>
          </ac:picMkLst>
        </pc:picChg>
      </pc:sldChg>
      <pc:sldChg chg="add">
        <pc:chgData name="Romano Kristić" userId="43dd4437-c1b6-4b6c-be98-c74aca46a6ef" providerId="ADAL" clId="{A46C2813-8A47-497B-B067-19B4001FC8BA}" dt="2022-06-21T10:51:05.479" v="11" actId="2890"/>
        <pc:sldMkLst>
          <pc:docMk/>
          <pc:sldMk cId="4023632323" sldId="335"/>
        </pc:sldMkLst>
      </pc:sldChg>
      <pc:sldChg chg="addSp modSp add mod">
        <pc:chgData name="Romano Kristić" userId="43dd4437-c1b6-4b6c-be98-c74aca46a6ef" providerId="ADAL" clId="{A46C2813-8A47-497B-B067-19B4001FC8BA}" dt="2022-06-21T11:21:00.013" v="264" actId="122"/>
        <pc:sldMkLst>
          <pc:docMk/>
          <pc:sldMk cId="970483986" sldId="336"/>
        </pc:sldMkLst>
        <pc:spChg chg="add mod">
          <ac:chgData name="Romano Kristić" userId="43dd4437-c1b6-4b6c-be98-c74aca46a6ef" providerId="ADAL" clId="{A46C2813-8A47-497B-B067-19B4001FC8BA}" dt="2022-06-21T11:21:00.013" v="264" actId="122"/>
          <ac:spMkLst>
            <pc:docMk/>
            <pc:sldMk cId="970483986" sldId="336"/>
            <ac:spMk id="6" creationId="{FEB52884-1985-4DED-BE85-7C478837AC2E}"/>
          </ac:spMkLst>
        </pc:spChg>
      </pc:sldChg>
      <pc:sldChg chg="addSp modSp add mod">
        <pc:chgData name="Romano Kristić" userId="43dd4437-c1b6-4b6c-be98-c74aca46a6ef" providerId="ADAL" clId="{A46C2813-8A47-497B-B067-19B4001FC8BA}" dt="2022-06-21T10:53:09.320" v="20" actId="20577"/>
        <pc:sldMkLst>
          <pc:docMk/>
          <pc:sldMk cId="3745561773" sldId="337"/>
        </pc:sldMkLst>
        <pc:spChg chg="mod">
          <ac:chgData name="Romano Kristić" userId="43dd4437-c1b6-4b6c-be98-c74aca46a6ef" providerId="ADAL" clId="{A46C2813-8A47-497B-B067-19B4001FC8BA}" dt="2022-06-21T10:53:09.320" v="20" actId="20577"/>
          <ac:spMkLst>
            <pc:docMk/>
            <pc:sldMk cId="3745561773" sldId="337"/>
            <ac:spMk id="5" creationId="{00000000-0000-0000-0000-000000000000}"/>
          </ac:spMkLst>
        </pc:spChg>
        <pc:picChg chg="add mod">
          <ac:chgData name="Romano Kristić" userId="43dd4437-c1b6-4b6c-be98-c74aca46a6ef" providerId="ADAL" clId="{A46C2813-8A47-497B-B067-19B4001FC8BA}" dt="2022-06-21T10:52:47.216" v="18" actId="1076"/>
          <ac:picMkLst>
            <pc:docMk/>
            <pc:sldMk cId="3745561773" sldId="337"/>
            <ac:picMk id="7" creationId="{2ED90F00-CE25-477F-80F1-82F41D9ECA61}"/>
          </ac:picMkLst>
        </pc:picChg>
      </pc:sldChg>
      <pc:sldChg chg="addSp modSp add mod">
        <pc:chgData name="Romano Kristić" userId="43dd4437-c1b6-4b6c-be98-c74aca46a6ef" providerId="ADAL" clId="{A46C2813-8A47-497B-B067-19B4001FC8BA}" dt="2022-06-21T11:01:41.578" v="98" actId="1076"/>
        <pc:sldMkLst>
          <pc:docMk/>
          <pc:sldMk cId="3498185356" sldId="338"/>
        </pc:sldMkLst>
        <pc:picChg chg="add mod">
          <ac:chgData name="Romano Kristić" userId="43dd4437-c1b6-4b6c-be98-c74aca46a6ef" providerId="ADAL" clId="{A46C2813-8A47-497B-B067-19B4001FC8BA}" dt="2022-06-21T11:01:41.578" v="98" actId="1076"/>
          <ac:picMkLst>
            <pc:docMk/>
            <pc:sldMk cId="3498185356" sldId="338"/>
            <ac:picMk id="7" creationId="{B76A1AC1-40EA-4D0D-9B82-0F8FF902B028}"/>
          </ac:picMkLst>
        </pc:picChg>
      </pc:sldChg>
      <pc:sldChg chg="modSp add mod">
        <pc:chgData name="Romano Kristić" userId="43dd4437-c1b6-4b6c-be98-c74aca46a6ef" providerId="ADAL" clId="{A46C2813-8A47-497B-B067-19B4001FC8BA}" dt="2022-06-23T05:08:19.301" v="486" actId="123"/>
        <pc:sldMkLst>
          <pc:docMk/>
          <pc:sldMk cId="3635009356" sldId="339"/>
        </pc:sldMkLst>
        <pc:spChg chg="mod">
          <ac:chgData name="Romano Kristić" userId="43dd4437-c1b6-4b6c-be98-c74aca46a6ef" providerId="ADAL" clId="{A46C2813-8A47-497B-B067-19B4001FC8BA}" dt="2022-06-23T05:08:19.301" v="486" actId="123"/>
          <ac:spMkLst>
            <pc:docMk/>
            <pc:sldMk cId="3635009356" sldId="339"/>
            <ac:spMk id="7" creationId="{019D32E0-7351-4296-BE7B-91DE461FCA00}"/>
          </ac:spMkLst>
        </pc:spChg>
      </pc:sldChg>
      <pc:sldChg chg="add del">
        <pc:chgData name="Romano Kristić" userId="43dd4437-c1b6-4b6c-be98-c74aca46a6ef" providerId="ADAL" clId="{A46C2813-8A47-497B-B067-19B4001FC8BA}" dt="2022-06-21T11:16:19.727" v="151" actId="2696"/>
        <pc:sldMkLst>
          <pc:docMk/>
          <pc:sldMk cId="2310134027" sldId="340"/>
        </pc:sldMkLst>
      </pc:sldChg>
      <pc:sldChg chg="add del">
        <pc:chgData name="Romano Kristić" userId="43dd4437-c1b6-4b6c-be98-c74aca46a6ef" providerId="ADAL" clId="{A46C2813-8A47-497B-B067-19B4001FC8BA}" dt="2022-06-21T11:16:21.912" v="152" actId="2696"/>
        <pc:sldMkLst>
          <pc:docMk/>
          <pc:sldMk cId="3858963228" sldId="341"/>
        </pc:sldMkLst>
      </pc:sldChg>
      <pc:sldChg chg="modSp add mod">
        <pc:chgData name="Romano Kristić" userId="43dd4437-c1b6-4b6c-be98-c74aca46a6ef" providerId="ADAL" clId="{A46C2813-8A47-497B-B067-19B4001FC8BA}" dt="2022-06-21T11:16:03.699" v="147" actId="123"/>
        <pc:sldMkLst>
          <pc:docMk/>
          <pc:sldMk cId="3386044219" sldId="342"/>
        </pc:sldMkLst>
        <pc:spChg chg="mod">
          <ac:chgData name="Romano Kristić" userId="43dd4437-c1b6-4b6c-be98-c74aca46a6ef" providerId="ADAL" clId="{A46C2813-8A47-497B-B067-19B4001FC8BA}" dt="2022-06-21T11:16:03.699" v="147" actId="123"/>
          <ac:spMkLst>
            <pc:docMk/>
            <pc:sldMk cId="3386044219" sldId="342"/>
            <ac:spMk id="6" creationId="{FEB52884-1985-4DED-BE85-7C478837AC2E}"/>
          </ac:spMkLst>
        </pc:spChg>
      </pc:sldChg>
      <pc:sldChg chg="modSp add mod">
        <pc:chgData name="Romano Kristić" userId="43dd4437-c1b6-4b6c-be98-c74aca46a6ef" providerId="ADAL" clId="{A46C2813-8A47-497B-B067-19B4001FC8BA}" dt="2022-06-21T11:15:55.156" v="146" actId="123"/>
        <pc:sldMkLst>
          <pc:docMk/>
          <pc:sldMk cId="1650809420" sldId="343"/>
        </pc:sldMkLst>
        <pc:spChg chg="mod">
          <ac:chgData name="Romano Kristić" userId="43dd4437-c1b6-4b6c-be98-c74aca46a6ef" providerId="ADAL" clId="{A46C2813-8A47-497B-B067-19B4001FC8BA}" dt="2022-06-21T11:15:55.156" v="146" actId="123"/>
          <ac:spMkLst>
            <pc:docMk/>
            <pc:sldMk cId="1650809420" sldId="343"/>
            <ac:spMk id="6" creationId="{FEB52884-1985-4DED-BE85-7C478837AC2E}"/>
          </ac:spMkLst>
        </pc:spChg>
      </pc:sldChg>
      <pc:sldChg chg="modSp add mod">
        <pc:chgData name="Romano Kristić" userId="43dd4437-c1b6-4b6c-be98-c74aca46a6ef" providerId="ADAL" clId="{A46C2813-8A47-497B-B067-19B4001FC8BA}" dt="2022-06-23T05:10:29.511" v="501"/>
        <pc:sldMkLst>
          <pc:docMk/>
          <pc:sldMk cId="989011740" sldId="344"/>
        </pc:sldMkLst>
        <pc:spChg chg="mod">
          <ac:chgData name="Romano Kristić" userId="43dd4437-c1b6-4b6c-be98-c74aca46a6ef" providerId="ADAL" clId="{A46C2813-8A47-497B-B067-19B4001FC8BA}" dt="2022-06-23T05:10:29.511" v="501"/>
          <ac:spMkLst>
            <pc:docMk/>
            <pc:sldMk cId="989011740" sldId="344"/>
            <ac:spMk id="6" creationId="{FEB52884-1985-4DED-BE85-7C478837AC2E}"/>
          </ac:spMkLst>
        </pc:spChg>
        <pc:picChg chg="mod">
          <ac:chgData name="Romano Kristić" userId="43dd4437-c1b6-4b6c-be98-c74aca46a6ef" providerId="ADAL" clId="{A46C2813-8A47-497B-B067-19B4001FC8BA}" dt="2022-06-21T11:27:22.656" v="471" actId="1076"/>
          <ac:picMkLst>
            <pc:docMk/>
            <pc:sldMk cId="989011740" sldId="344"/>
            <ac:picMk id="4" creationId="{CB065430-7A71-414D-9251-05ED34060949}"/>
          </ac:picMkLst>
        </pc:picChg>
      </pc:sldChg>
      <pc:sldChg chg="modSp add mod">
        <pc:chgData name="Romano Kristić" userId="43dd4437-c1b6-4b6c-be98-c74aca46a6ef" providerId="ADAL" clId="{A46C2813-8A47-497B-B067-19B4001FC8BA}" dt="2022-06-21T11:27:43.507" v="482" actId="20577"/>
        <pc:sldMkLst>
          <pc:docMk/>
          <pc:sldMk cId="2143547108" sldId="345"/>
        </pc:sldMkLst>
        <pc:spChg chg="mod">
          <ac:chgData name="Romano Kristić" userId="43dd4437-c1b6-4b6c-be98-c74aca46a6ef" providerId="ADAL" clId="{A46C2813-8A47-497B-B067-19B4001FC8BA}" dt="2022-06-21T11:27:43.507" v="482" actId="20577"/>
          <ac:spMkLst>
            <pc:docMk/>
            <pc:sldMk cId="2143547108" sldId="345"/>
            <ac:spMk id="6" creationId="{FEB52884-1985-4DED-BE85-7C478837AC2E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09740C-1588-4214-A65D-C05E31136ECE}" type="datetimeFigureOut">
              <a:rPr lang="hr-HR" smtClean="0"/>
              <a:t>23.6.2022.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45191F-1C10-4B03-A531-7DC62C48C93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76009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183C8F-046A-4A56-9FF9-812E8144E041}" type="datetimeFigureOut">
              <a:rPr lang="hr-HR" smtClean="0"/>
              <a:t>23.6.2022.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08EECA-439E-4BA3-A52E-F57B498A583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82629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08EECA-439E-4BA3-A52E-F57B498A5835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417498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08EECA-439E-4BA3-A52E-F57B498A5835}" type="slidenum">
              <a:rPr lang="hr-HR" smtClean="0"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774782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08EECA-439E-4BA3-A52E-F57B498A5835}" type="slidenum">
              <a:rPr lang="hr-HR" smtClean="0"/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830704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08EECA-439E-4BA3-A52E-F57B498A5835}" type="slidenum">
              <a:rPr lang="hr-HR" smtClean="0"/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770134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08EECA-439E-4BA3-A52E-F57B498A5835}" type="slidenum">
              <a:rPr lang="hr-HR" smtClean="0"/>
              <a:t>13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100837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08EECA-439E-4BA3-A52E-F57B498A5835}" type="slidenum">
              <a:rPr lang="hr-HR" smtClean="0"/>
              <a:t>14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219861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08EECA-439E-4BA3-A52E-F57B498A5835}" type="slidenum">
              <a:rPr lang="hr-HR" smtClean="0"/>
              <a:t>15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424770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08EECA-439E-4BA3-A52E-F57B498A5835}" type="slidenum">
              <a:rPr lang="hr-HR" smtClean="0"/>
              <a:t>16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467581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08EECA-439E-4BA3-A52E-F57B498A5835}" type="slidenum">
              <a:rPr lang="hr-HR" smtClean="0"/>
              <a:t>17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385899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08EECA-439E-4BA3-A52E-F57B498A5835}" type="slidenum">
              <a:rPr lang="hr-HR" smtClean="0"/>
              <a:t>18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408511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08EECA-439E-4BA3-A52E-F57B498A5835}" type="slidenum">
              <a:rPr lang="hr-HR" smtClean="0"/>
              <a:t>19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17949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08EECA-439E-4BA3-A52E-F57B498A5835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499459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08EECA-439E-4BA3-A52E-F57B498A5835}" type="slidenum">
              <a:rPr lang="hr-HR" smtClean="0"/>
              <a:t>20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624863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08EECA-439E-4BA3-A52E-F57B498A5835}" type="slidenum">
              <a:rPr lang="hr-HR" smtClean="0"/>
              <a:t>21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217230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08EECA-439E-4BA3-A52E-F57B498A5835}" type="slidenum">
              <a:rPr lang="hr-HR" smtClean="0"/>
              <a:t>22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48195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08EECA-439E-4BA3-A52E-F57B498A5835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792692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08EECA-439E-4BA3-A52E-F57B498A5835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792692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08EECA-439E-4BA3-A52E-F57B498A5835}" type="slidenum">
              <a:rPr lang="hr-HR" smtClean="0"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792692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08EECA-439E-4BA3-A52E-F57B498A5835}" type="slidenum">
              <a:rPr lang="hr-HR" smtClean="0"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269968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08EECA-439E-4BA3-A52E-F57B498A5835}" type="slidenum">
              <a:rPr lang="hr-HR" smtClean="0"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677228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08EECA-439E-4BA3-A52E-F57B498A5835}" type="slidenum">
              <a:rPr lang="hr-HR" smtClean="0"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972363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08EECA-439E-4BA3-A52E-F57B498A5835}" type="slidenum">
              <a:rPr lang="hr-HR" smtClean="0"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89255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1589F-8EC6-4B89-A094-36B783FAC8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25A7B6-D80D-4246-BC64-114FEF9662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9C402A-65C2-4E67-A576-6B9F5DF92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23F91D-791B-4459-A19C-9175814178EF}" type="datetimeFigureOut">
              <a:rPr lang="sr-Latn-CS" smtClean="0"/>
              <a:pPr>
                <a:defRPr/>
              </a:pPr>
              <a:t>23.6.2022.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D81B8F-3986-41FA-AD8F-4A39EB044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5DFCCA-7D93-4770-9F6F-0ACFEAFC0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A44E1B-EB60-4635-A125-D1DBBC39D2F5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18502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42D4D-E137-4A83-8F73-C4A5FB0E2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553EC5-EC0F-4879-99A1-BCCABA314A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3BA139-B9A2-4CEA-860B-6E2B91F317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D8C30C-3E9A-4717-BBD1-D2B787DEC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23F91D-791B-4459-A19C-9175814178EF}" type="datetimeFigureOut">
              <a:rPr lang="sr-Latn-CS" smtClean="0"/>
              <a:pPr>
                <a:defRPr/>
              </a:pPr>
              <a:t>23.6.2022.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C806A8-E57D-4A10-8A80-D9E9D1339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19C353-7B5F-4BAF-9FA7-51C280F1D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A44E1B-EB60-4635-A125-D1DBBC39D2F5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66879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87AE5-3ED6-4DEE-BC1A-76DFB8B38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340C68-4160-4790-95B2-DAF0294B60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273B89-DEC7-4C64-950A-5D4D5DD9C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23F91D-791B-4459-A19C-9175814178EF}" type="datetimeFigureOut">
              <a:rPr lang="sr-Latn-CS" smtClean="0"/>
              <a:pPr>
                <a:defRPr/>
              </a:pPr>
              <a:t>23.6.2022.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8C3DAF-F67A-48C3-B2DA-2F53A859E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C1D065-3685-4C07-B402-98224C88B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A44E1B-EB60-4635-A125-D1DBBC39D2F5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796198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696FC2-D0AC-4E6B-AABC-E8B60BBD07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26159A-4213-4E48-BF6A-CD88F95D42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490CF4-AB38-4263-8766-F324C49A9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23F91D-791B-4459-A19C-9175814178EF}" type="datetimeFigureOut">
              <a:rPr lang="sr-Latn-CS" smtClean="0"/>
              <a:pPr>
                <a:defRPr/>
              </a:pPr>
              <a:t>23.6.2022.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425A41-94CA-42A0-B36F-D37E0ECAB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FFF606-1562-41EC-AAB2-D0AC72C61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A44E1B-EB60-4635-A125-D1DBBC39D2F5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858502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Uredite stil podnaslova matrice</a:t>
            </a:r>
            <a:endParaRPr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B4F2-3193-4469-96AB-E03A595AAAE1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8963B-B7E5-4A07-A1C9-5F8B18BA6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9019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B4F2-3193-4469-96AB-E03A595AAAE1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8963B-B7E5-4A07-A1C9-5F8B18BA6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8432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B4F2-3193-4469-96AB-E03A595AAAE1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8963B-B7E5-4A07-A1C9-5F8B18BA6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3828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B4F2-3193-4469-96AB-E03A595AAAE1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8963B-B7E5-4A07-A1C9-5F8B18BA6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9748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B4F2-3193-4469-96AB-E03A595AAAE1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8963B-B7E5-4A07-A1C9-5F8B18BA6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5087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B4F2-3193-4469-96AB-E03A595AAAE1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8963B-B7E5-4A07-A1C9-5F8B18BA6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1021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B4F2-3193-4469-96AB-E03A595AAAE1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8963B-B7E5-4A07-A1C9-5F8B18BA6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875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F029B-C443-4E01-873C-0B023CFD1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BE7742-9E37-457F-9838-6B9E2C52BF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5755EE-7A5B-4871-B5A3-BE2B0B62B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23F91D-791B-4459-A19C-9175814178EF}" type="datetimeFigureOut">
              <a:rPr lang="sr-Latn-CS" smtClean="0"/>
              <a:pPr>
                <a:defRPr/>
              </a:pPr>
              <a:t>23.6.2022.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9F3AFB-0DA4-4031-900C-1DEFFECF4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11724F-8FF4-4545-A707-7F6083C85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A44E1B-EB60-4635-A125-D1DBBC39D2F5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077820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B4F2-3193-4469-96AB-E03A595AAAE1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8963B-B7E5-4A07-A1C9-5F8B18BA6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1914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B4F2-3193-4469-96AB-E03A595AAAE1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8963B-B7E5-4A07-A1C9-5F8B18BA6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15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B4F2-3193-4469-96AB-E03A595AAAE1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8963B-B7E5-4A07-A1C9-5F8B18BA6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8993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B4F2-3193-4469-96AB-E03A595AAAE1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8963B-B7E5-4A07-A1C9-5F8B18BA6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837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lagođeni izg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23F91D-791B-4459-A19C-9175814178EF}" type="datetimeFigureOut">
              <a:rPr lang="sr-Latn-CS" smtClean="0"/>
              <a:pPr>
                <a:defRPr/>
              </a:pPr>
              <a:t>23.6.2022.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A44E1B-EB60-4635-A125-D1DBBC39D2F5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64359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7A998-DCBE-4743-9A0D-8004C6935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202508-71A1-43DD-B094-2E133F8C9A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2649A9-0789-4666-8C4D-F799D3347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23F91D-791B-4459-A19C-9175814178EF}" type="datetimeFigureOut">
              <a:rPr lang="sr-Latn-CS" smtClean="0"/>
              <a:pPr>
                <a:defRPr/>
              </a:pPr>
              <a:t>23.6.2022.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15FC10-B265-4A11-8053-8FA616FB2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E013A0-7BC5-45CC-BF00-C985A8CF6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A44E1B-EB60-4635-A125-D1DBBC39D2F5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490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8E2C2-76E9-47D2-AB02-094FDA85B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21D730-EEF9-4E5A-B3B1-66F7A98154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0C9F16-1D68-45BB-B693-1CCC95C450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C77E98-6AE8-49B3-AA35-CFF16048C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23F91D-791B-4459-A19C-9175814178EF}" type="datetimeFigureOut">
              <a:rPr lang="sr-Latn-CS" smtClean="0"/>
              <a:pPr>
                <a:defRPr/>
              </a:pPr>
              <a:t>23.6.2022.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46F700-178D-4211-80B4-4B1149EC0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C167AC-C496-4F9B-AD30-D8C2BB90B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A44E1B-EB60-4635-A125-D1DBBC39D2F5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0105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703D5-32EE-44DB-B7BB-ABE219C77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F1BF0D-C50F-4D59-9071-766F5197D5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C51AA0-80A1-449F-9458-1FA2E13B6E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578F1F-77BA-45B6-8C63-59718C6A6E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EDE77C-994F-4335-9D03-3A3F0BDEBC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E66B31-DD65-4437-AF4B-5C4716197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23F91D-791B-4459-A19C-9175814178EF}" type="datetimeFigureOut">
              <a:rPr lang="sr-Latn-CS" smtClean="0"/>
              <a:pPr>
                <a:defRPr/>
              </a:pPr>
              <a:t>23.6.2022.</a:t>
            </a:fld>
            <a:endParaRPr lang="hr-H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66F40C-E619-4AB0-8A76-E824D327D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0AE803-48D6-406E-AF60-43E873CA4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A44E1B-EB60-4635-A125-D1DBBC39D2F5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37045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A17CB-2CC1-4E87-87EB-807E7AE64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52B786-6224-4B3D-B3D9-7F006496E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23F91D-791B-4459-A19C-9175814178EF}" type="datetimeFigureOut">
              <a:rPr lang="sr-Latn-CS" smtClean="0"/>
              <a:pPr>
                <a:defRPr/>
              </a:pPr>
              <a:t>23.6.2022.</a:t>
            </a:fld>
            <a:endParaRPr lang="hr-H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332940-389A-4C89-9AE5-BDE7F4F1F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6DE773-397E-4FC8-9A4A-19FE2D5EA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A44E1B-EB60-4635-A125-D1DBBC39D2F5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04744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75678B-B4FF-4968-8BB8-ED9282710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23F91D-791B-4459-A19C-9175814178EF}" type="datetimeFigureOut">
              <a:rPr lang="sr-Latn-CS" smtClean="0"/>
              <a:pPr>
                <a:defRPr/>
              </a:pPr>
              <a:t>23.6.2022.</a:t>
            </a:fld>
            <a:endParaRPr lang="hr-H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D92890-761F-4186-9B35-5A1BE0550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1EF6ED-97D3-45B0-AAB1-08EDC1FFB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A44E1B-EB60-4635-A125-D1DBBC39D2F5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55148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3A41E-5A98-4D2F-8646-69F6E53D8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9E9935-BD7D-40E2-A627-000E70BFA4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D94DF9-04DA-4650-A5C0-5F54B0FEA7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E52093-A84F-46F2-AE2D-5E2CA7D2B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23F91D-791B-4459-A19C-9175814178EF}" type="datetimeFigureOut">
              <a:rPr lang="sr-Latn-CS" smtClean="0"/>
              <a:pPr>
                <a:defRPr/>
              </a:pPr>
              <a:t>23.6.2022.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533D48-6EE1-4DB3-A2DB-84BB68BB5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A49410-7C92-4432-B0EA-98FA50C89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A44E1B-EB60-4635-A125-D1DBBC39D2F5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5101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B43713-D18E-4F29-AAB4-B62BB8475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928421-2088-4A19-AC12-F48538B5BC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20954E-DE10-4A96-8927-15EF135820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C23F91D-791B-4459-A19C-9175814178EF}" type="datetimeFigureOut">
              <a:rPr lang="sr-Latn-CS" smtClean="0"/>
              <a:pPr>
                <a:defRPr/>
              </a:pPr>
              <a:t>23.6.2022.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4EE613-2463-4838-B02D-03724B9101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CB289C-D103-4532-B49E-75A139C9B8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DA44E1B-EB60-4635-A125-D1DBBC39D2F5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42000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39B4F2-3193-4469-96AB-E03A595AAAE1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8963B-B7E5-4A07-A1C9-5F8B18BA6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253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2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2.jpeg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hyperlink" Target="https://srcezaukrajinu.org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osijek.hr/" TargetMode="External"/><Relationship Id="rId4" Type="http://schemas.openxmlformats.org/officeDocument/2006/relationships/hyperlink" Target="mailto:romano.kristic@osijek.hr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tegra-eu.net/images/City_Agendas/Osijek_City_Integration_Agenda_HR-.pd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1FE55C-1014-4993-A039-18FE5502E7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836"/>
            <a:ext cx="9144000" cy="6858000"/>
          </a:xfrm>
          <a:prstGeom prst="rect">
            <a:avLst/>
          </a:prstGeom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id="{FC63EC64-D1C3-4656-BA54-1B90C5D5DA29}"/>
              </a:ext>
            </a:extLst>
          </p:cNvPr>
          <p:cNvSpPr txBox="1"/>
          <p:nvPr/>
        </p:nvSpPr>
        <p:spPr>
          <a:xfrm>
            <a:off x="0" y="4221088"/>
            <a:ext cx="9144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i="1" dirty="0">
                <a:solidFill>
                  <a:schemeClr val="bg1">
                    <a:lumMod val="95000"/>
                  </a:schemeClr>
                </a:solidFill>
              </a:rPr>
              <a:t>Grad Osijek</a:t>
            </a:r>
          </a:p>
          <a:p>
            <a:pPr algn="ctr"/>
            <a:r>
              <a:rPr lang="hr-HR" b="1" i="1" dirty="0">
                <a:solidFill>
                  <a:schemeClr val="bg1">
                    <a:lumMod val="95000"/>
                  </a:schemeClr>
                </a:solidFill>
              </a:rPr>
              <a:t>Upravni odjel za socijalnu zaštitu, </a:t>
            </a:r>
          </a:p>
          <a:p>
            <a:pPr algn="ctr"/>
            <a:r>
              <a:rPr lang="hr-HR" b="1" i="1" dirty="0">
                <a:solidFill>
                  <a:schemeClr val="bg1">
                    <a:lumMod val="95000"/>
                  </a:schemeClr>
                </a:solidFill>
              </a:rPr>
              <a:t>umirovljenike i zdravstvo</a:t>
            </a:r>
          </a:p>
          <a:p>
            <a:pPr algn="ctr"/>
            <a:endParaRPr lang="hr-HR" i="1" dirty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endParaRPr lang="hr-HR" i="1" dirty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hr-HR" sz="1200" b="1" i="1" dirty="0">
                <a:solidFill>
                  <a:schemeClr val="bg1">
                    <a:lumMod val="95000"/>
                  </a:schemeClr>
                </a:solidFill>
              </a:rPr>
              <a:t>KONFERENCIJA EMN NCP HRVATSKA</a:t>
            </a:r>
          </a:p>
          <a:p>
            <a:pPr algn="ctr"/>
            <a:r>
              <a:rPr lang="hr-HR" sz="1200" b="1" i="1" dirty="0">
                <a:solidFill>
                  <a:schemeClr val="bg1">
                    <a:lumMod val="95000"/>
                  </a:schemeClr>
                </a:solidFill>
              </a:rPr>
              <a:t>POVODOM DANA IZBJEGLICA</a:t>
            </a:r>
          </a:p>
          <a:p>
            <a:pPr algn="ctr"/>
            <a:r>
              <a:rPr lang="hr-HR" sz="1200" b="1" i="1" dirty="0">
                <a:solidFill>
                  <a:schemeClr val="bg1">
                    <a:lumMod val="95000"/>
                  </a:schemeClr>
                </a:solidFill>
              </a:rPr>
              <a:t>„ŽENE U MIGRACIJAMA“</a:t>
            </a:r>
          </a:p>
          <a:p>
            <a:pPr algn="ctr"/>
            <a:r>
              <a:rPr lang="hr-HR" sz="1200" b="1" i="1" dirty="0">
                <a:solidFill>
                  <a:schemeClr val="bg1">
                    <a:lumMod val="95000"/>
                  </a:schemeClr>
                </a:solidFill>
              </a:rPr>
              <a:t>Zagreb, 23. lipnja 2022</a:t>
            </a:r>
            <a:r>
              <a:rPr lang="hr-HR" sz="2400" i="1" dirty="0">
                <a:solidFill>
                  <a:schemeClr val="bg1">
                    <a:lumMod val="95000"/>
                  </a:schemeClr>
                </a:solidFill>
              </a:rPr>
              <a:t>.</a:t>
            </a:r>
          </a:p>
        </p:txBody>
      </p:sp>
      <p:sp>
        <p:nvSpPr>
          <p:cNvPr id="4" name="Pravokutnik 3"/>
          <p:cNvSpPr/>
          <p:nvPr/>
        </p:nvSpPr>
        <p:spPr>
          <a:xfrm>
            <a:off x="827584" y="1700808"/>
            <a:ext cx="7560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3600" b="1" dirty="0">
                <a:solidFill>
                  <a:schemeClr val="bg1"/>
                </a:solidFill>
              </a:rPr>
              <a:t>Aktivnosti Grada Osijeka </a:t>
            </a:r>
          </a:p>
          <a:p>
            <a:pPr algn="ctr"/>
            <a:r>
              <a:rPr lang="hr-HR" sz="3600" b="1" dirty="0">
                <a:solidFill>
                  <a:schemeClr val="bg1"/>
                </a:solidFill>
              </a:rPr>
              <a:t>- integracija žena migrantica -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0405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endParaRPr lang="hr-HR" sz="2000" dirty="0"/>
          </a:p>
          <a:p>
            <a:pPr>
              <a:buFont typeface="Wingdings" panose="05000000000000000000" pitchFamily="2" charset="2"/>
              <a:buChar char="q"/>
            </a:pPr>
            <a:endParaRPr lang="hr-HR" sz="2000" dirty="0"/>
          </a:p>
          <a:p>
            <a:pPr>
              <a:buFont typeface="Wingdings" panose="05000000000000000000" pitchFamily="2" charset="2"/>
              <a:buChar char="q"/>
            </a:pPr>
            <a:endParaRPr lang="hr-HR" sz="2000" dirty="0"/>
          </a:p>
          <a:p>
            <a:pPr>
              <a:buFont typeface="Wingdings" panose="05000000000000000000" pitchFamily="2" charset="2"/>
              <a:buChar char="q"/>
            </a:pPr>
            <a:endParaRPr lang="hr-HR" sz="2000" dirty="0"/>
          </a:p>
          <a:p>
            <a:pPr>
              <a:buFont typeface="Wingdings" panose="05000000000000000000" pitchFamily="2" charset="2"/>
              <a:buChar char="q"/>
            </a:pPr>
            <a:endParaRPr lang="hr-HR" sz="2000" dirty="0"/>
          </a:p>
          <a:p>
            <a:pPr>
              <a:buFont typeface="Wingdings" panose="05000000000000000000" pitchFamily="2" charset="2"/>
              <a:buChar char="q"/>
            </a:pPr>
            <a:endParaRPr lang="hr-HR" sz="2400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065430-7A71-414D-9251-05ED340609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Pravokutnik 1"/>
          <p:cNvSpPr/>
          <p:nvPr/>
        </p:nvSpPr>
        <p:spPr>
          <a:xfrm>
            <a:off x="0" y="162880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hr-HR" dirty="0"/>
            </a:br>
            <a:br>
              <a:rPr lang="hr-HR" dirty="0"/>
            </a:br>
            <a:endParaRPr lang="hr-HR" dirty="0"/>
          </a:p>
        </p:txBody>
      </p:sp>
      <p:sp>
        <p:nvSpPr>
          <p:cNvPr id="5" name="Pravokutnik 4"/>
          <p:cNvSpPr/>
          <p:nvPr/>
        </p:nvSpPr>
        <p:spPr>
          <a:xfrm>
            <a:off x="467544" y="620688"/>
            <a:ext cx="777686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hr-HR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endParaRPr lang="hr-HR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9" name="Slika 18" descr="Slika na kojoj se prikazuje osoba, ljudi, pijenje, stol&#10;&#10;Opis je automatski generiran">
            <a:extLst>
              <a:ext uri="{FF2B5EF4-FFF2-40B4-BE49-F238E27FC236}">
                <a16:creationId xmlns:a16="http://schemas.microsoft.com/office/drawing/2014/main" id="{E108E4B5-F6C8-4006-B443-2409202AD9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03" y="206861"/>
            <a:ext cx="3196925" cy="2131283"/>
          </a:xfrm>
          <a:prstGeom prst="rect">
            <a:avLst/>
          </a:prstGeom>
        </p:spPr>
      </p:pic>
      <p:pic>
        <p:nvPicPr>
          <p:cNvPr id="21" name="Slika 20">
            <a:extLst>
              <a:ext uri="{FF2B5EF4-FFF2-40B4-BE49-F238E27FC236}">
                <a16:creationId xmlns:a16="http://schemas.microsoft.com/office/drawing/2014/main" id="{FC07B8D1-476B-4E1B-B849-D899B2A7BD5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423145"/>
            <a:ext cx="4427984" cy="2044868"/>
          </a:xfrm>
          <a:prstGeom prst="rect">
            <a:avLst/>
          </a:prstGeom>
        </p:spPr>
      </p:pic>
      <p:pic>
        <p:nvPicPr>
          <p:cNvPr id="23" name="Slika 22" descr="Slika na kojoj se prikazuje osoba, prijenosnik&#10;&#10;Opis je automatski generiran">
            <a:extLst>
              <a:ext uri="{FF2B5EF4-FFF2-40B4-BE49-F238E27FC236}">
                <a16:creationId xmlns:a16="http://schemas.microsoft.com/office/drawing/2014/main" id="{0A34FCBC-EE87-4948-9813-195F7AE0884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475" y="206861"/>
            <a:ext cx="3213029" cy="2142019"/>
          </a:xfrm>
          <a:prstGeom prst="rect">
            <a:avLst/>
          </a:prstGeom>
        </p:spPr>
      </p:pic>
      <p:pic>
        <p:nvPicPr>
          <p:cNvPr id="25" name="Slika 24" descr="Slika na kojoj se prikazuje osoba, muškarac, na zatvorenom, priprema&#10;&#10;Opis je automatski generiran">
            <a:extLst>
              <a:ext uri="{FF2B5EF4-FFF2-40B4-BE49-F238E27FC236}">
                <a16:creationId xmlns:a16="http://schemas.microsoft.com/office/drawing/2014/main" id="{5070645B-7919-40CE-8656-1EE5D0F7DD8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33" y="4637075"/>
            <a:ext cx="3256695" cy="2171130"/>
          </a:xfrm>
          <a:prstGeom prst="rect">
            <a:avLst/>
          </a:prstGeom>
        </p:spPr>
      </p:pic>
      <p:pic>
        <p:nvPicPr>
          <p:cNvPr id="27" name="Slika 26" descr="Slika na kojoj se prikazuje osoba, ljudi, na otvorenom, grupa&#10;&#10;Opis je automatski generiran">
            <a:extLst>
              <a:ext uri="{FF2B5EF4-FFF2-40B4-BE49-F238E27FC236}">
                <a16:creationId xmlns:a16="http://schemas.microsoft.com/office/drawing/2014/main" id="{72626070-159E-4DC8-A66C-DBF1574699A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475" y="4635487"/>
            <a:ext cx="3256695" cy="2171130"/>
          </a:xfrm>
          <a:prstGeom prst="rect">
            <a:avLst/>
          </a:prstGeom>
        </p:spPr>
      </p:pic>
      <p:pic>
        <p:nvPicPr>
          <p:cNvPr id="29" name="Slika 28" descr="Slika na kojoj se prikazuje hrana, na zatvorenom, osoba, tava&#10;&#10;Opis je automatski generiran">
            <a:extLst>
              <a:ext uri="{FF2B5EF4-FFF2-40B4-BE49-F238E27FC236}">
                <a16:creationId xmlns:a16="http://schemas.microsoft.com/office/drawing/2014/main" id="{F7C88EAA-2BB7-45FF-B9B6-2D1535DEDC3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405" y="2406083"/>
            <a:ext cx="4427985" cy="2044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6680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0405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endParaRPr lang="hr-HR" sz="2000" dirty="0"/>
          </a:p>
          <a:p>
            <a:pPr>
              <a:buFont typeface="Wingdings" panose="05000000000000000000" pitchFamily="2" charset="2"/>
              <a:buChar char="q"/>
            </a:pPr>
            <a:endParaRPr lang="hr-HR" sz="2000" dirty="0"/>
          </a:p>
          <a:p>
            <a:pPr>
              <a:buFont typeface="Wingdings" panose="05000000000000000000" pitchFamily="2" charset="2"/>
              <a:buChar char="q"/>
            </a:pPr>
            <a:endParaRPr lang="hr-HR" sz="2000" dirty="0"/>
          </a:p>
          <a:p>
            <a:pPr>
              <a:buFont typeface="Wingdings" panose="05000000000000000000" pitchFamily="2" charset="2"/>
              <a:buChar char="q"/>
            </a:pPr>
            <a:endParaRPr lang="hr-HR" sz="2000" dirty="0"/>
          </a:p>
          <a:p>
            <a:pPr>
              <a:buFont typeface="Wingdings" panose="05000000000000000000" pitchFamily="2" charset="2"/>
              <a:buChar char="q"/>
            </a:pPr>
            <a:endParaRPr lang="hr-HR" sz="2000" dirty="0"/>
          </a:p>
          <a:p>
            <a:pPr>
              <a:buFont typeface="Wingdings" panose="05000000000000000000" pitchFamily="2" charset="2"/>
              <a:buChar char="q"/>
            </a:pPr>
            <a:endParaRPr lang="hr-HR" sz="2400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065430-7A71-414D-9251-05ED340609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Pravokutnik 1"/>
          <p:cNvSpPr/>
          <p:nvPr/>
        </p:nvSpPr>
        <p:spPr>
          <a:xfrm>
            <a:off x="0" y="162880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hr-HR" dirty="0"/>
            </a:br>
            <a:br>
              <a:rPr lang="hr-HR" dirty="0"/>
            </a:br>
            <a:endParaRPr lang="hr-HR" dirty="0"/>
          </a:p>
        </p:txBody>
      </p:sp>
      <p:sp>
        <p:nvSpPr>
          <p:cNvPr id="5" name="Pravokutnik 4"/>
          <p:cNvSpPr/>
          <p:nvPr/>
        </p:nvSpPr>
        <p:spPr>
          <a:xfrm>
            <a:off x="467544" y="620688"/>
            <a:ext cx="777686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hr-HR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endParaRPr lang="hr-HR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Slika 7" descr="Slika na kojoj se prikazuje nebo, na otvorenom, tlo, osoba&#10;&#10;Opis je automatski generiran">
            <a:extLst>
              <a:ext uri="{FF2B5EF4-FFF2-40B4-BE49-F238E27FC236}">
                <a16:creationId xmlns:a16="http://schemas.microsoft.com/office/drawing/2014/main" id="{4153C43D-582E-4950-A239-E2B6C2E253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81000"/>
            <a:ext cx="3295915" cy="2471936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8D4DD323-241E-4F20-8CD7-7B4BDF3CC46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074" y="398026"/>
            <a:ext cx="2642896" cy="1982172"/>
          </a:xfrm>
          <a:prstGeom prst="rect">
            <a:avLst/>
          </a:prstGeom>
        </p:spPr>
      </p:pic>
      <p:pic>
        <p:nvPicPr>
          <p:cNvPr id="12" name="Slika 11" descr="Slika na kojoj se prikazuje tekst, cesta, na otvorenom, stablo&#10;&#10;Opis je automatski generiran">
            <a:extLst>
              <a:ext uri="{FF2B5EF4-FFF2-40B4-BE49-F238E27FC236}">
                <a16:creationId xmlns:a16="http://schemas.microsoft.com/office/drawing/2014/main" id="{25382E39-93A3-4851-A959-FD9DF67FA8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325" y="3959046"/>
            <a:ext cx="3559944" cy="2669958"/>
          </a:xfrm>
          <a:prstGeom prst="rect">
            <a:avLst/>
          </a:prstGeom>
        </p:spPr>
      </p:pic>
      <p:pic>
        <p:nvPicPr>
          <p:cNvPr id="14" name="Slika 13" descr="Slika na kojoj se prikazuje trava, osoba, na otvorenom, ljudi&#10;&#10;Opis je automatski generiran">
            <a:extLst>
              <a:ext uri="{FF2B5EF4-FFF2-40B4-BE49-F238E27FC236}">
                <a16:creationId xmlns:a16="http://schemas.microsoft.com/office/drawing/2014/main" id="{972534F2-7A99-418D-81CA-BD27A129A0A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223" y="2006735"/>
            <a:ext cx="3125337" cy="2344003"/>
          </a:xfrm>
          <a:prstGeom prst="rect">
            <a:avLst/>
          </a:prstGeom>
        </p:spPr>
      </p:pic>
      <p:pic>
        <p:nvPicPr>
          <p:cNvPr id="16" name="Slika 15" descr="Slika na kojoj se prikazuje nebo, na otvorenom&#10;&#10;Opis je automatski generiran">
            <a:extLst>
              <a:ext uri="{FF2B5EF4-FFF2-40B4-BE49-F238E27FC236}">
                <a16:creationId xmlns:a16="http://schemas.microsoft.com/office/drawing/2014/main" id="{5268A001-FE39-4E21-8127-BD5F40EFCE2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31" y="3635151"/>
            <a:ext cx="3845014" cy="2883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4918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0405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endParaRPr lang="hr-HR" sz="2000" dirty="0"/>
          </a:p>
          <a:p>
            <a:pPr>
              <a:buFont typeface="Wingdings" panose="05000000000000000000" pitchFamily="2" charset="2"/>
              <a:buChar char="q"/>
            </a:pPr>
            <a:endParaRPr lang="hr-HR" sz="2000" dirty="0"/>
          </a:p>
          <a:p>
            <a:pPr>
              <a:buFont typeface="Wingdings" panose="05000000000000000000" pitchFamily="2" charset="2"/>
              <a:buChar char="q"/>
            </a:pPr>
            <a:endParaRPr lang="hr-HR" sz="2000" dirty="0"/>
          </a:p>
          <a:p>
            <a:pPr>
              <a:buFont typeface="Wingdings" panose="05000000000000000000" pitchFamily="2" charset="2"/>
              <a:buChar char="q"/>
            </a:pPr>
            <a:endParaRPr lang="hr-HR" sz="2000" dirty="0"/>
          </a:p>
          <a:p>
            <a:pPr>
              <a:buFont typeface="Wingdings" panose="05000000000000000000" pitchFamily="2" charset="2"/>
              <a:buChar char="q"/>
            </a:pPr>
            <a:endParaRPr lang="hr-HR" sz="2000" dirty="0"/>
          </a:p>
          <a:p>
            <a:pPr>
              <a:buFont typeface="Wingdings" panose="05000000000000000000" pitchFamily="2" charset="2"/>
              <a:buChar char="q"/>
            </a:pPr>
            <a:endParaRPr lang="hr-HR" sz="2400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065430-7A71-414D-9251-05ED340609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Pravokutnik 1"/>
          <p:cNvSpPr/>
          <p:nvPr/>
        </p:nvSpPr>
        <p:spPr>
          <a:xfrm>
            <a:off x="0" y="162880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hr-HR" dirty="0"/>
            </a:br>
            <a:br>
              <a:rPr lang="hr-HR" dirty="0"/>
            </a:br>
            <a:endParaRPr lang="hr-HR" dirty="0"/>
          </a:p>
        </p:txBody>
      </p:sp>
      <p:sp>
        <p:nvSpPr>
          <p:cNvPr id="5" name="Pravokutnik 4"/>
          <p:cNvSpPr/>
          <p:nvPr/>
        </p:nvSpPr>
        <p:spPr>
          <a:xfrm>
            <a:off x="467544" y="620688"/>
            <a:ext cx="777686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hr-HR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endParaRPr lang="hr-H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019D32E0-7351-4296-BE7B-91DE461FCA00}"/>
              </a:ext>
            </a:extLst>
          </p:cNvPr>
          <p:cNvSpPr txBox="1"/>
          <p:nvPr/>
        </p:nvSpPr>
        <p:spPr>
          <a:xfrm>
            <a:off x="1259632" y="1359352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/>
          </a:p>
          <a:p>
            <a:endParaRPr lang="hr-HR" dirty="0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26E04330-53CD-435E-A996-E36C282F99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04156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8489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0405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endParaRPr lang="hr-HR" sz="2000" dirty="0"/>
          </a:p>
          <a:p>
            <a:pPr>
              <a:buFont typeface="Wingdings" panose="05000000000000000000" pitchFamily="2" charset="2"/>
              <a:buChar char="q"/>
            </a:pPr>
            <a:endParaRPr lang="hr-HR" sz="2000" dirty="0"/>
          </a:p>
          <a:p>
            <a:pPr>
              <a:buFont typeface="Wingdings" panose="05000000000000000000" pitchFamily="2" charset="2"/>
              <a:buChar char="q"/>
            </a:pPr>
            <a:endParaRPr lang="hr-HR" sz="2000" dirty="0"/>
          </a:p>
          <a:p>
            <a:pPr>
              <a:buFont typeface="Wingdings" panose="05000000000000000000" pitchFamily="2" charset="2"/>
              <a:buChar char="q"/>
            </a:pPr>
            <a:endParaRPr lang="hr-HR" sz="2000" dirty="0"/>
          </a:p>
          <a:p>
            <a:pPr>
              <a:buFont typeface="Wingdings" panose="05000000000000000000" pitchFamily="2" charset="2"/>
              <a:buChar char="q"/>
            </a:pPr>
            <a:endParaRPr lang="hr-HR" sz="2000" dirty="0"/>
          </a:p>
          <a:p>
            <a:pPr>
              <a:buFont typeface="Wingdings" panose="05000000000000000000" pitchFamily="2" charset="2"/>
              <a:buChar char="q"/>
            </a:pPr>
            <a:endParaRPr lang="hr-HR" sz="2400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065430-7A71-414D-9251-05ED340609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Pravokutnik 1"/>
          <p:cNvSpPr/>
          <p:nvPr/>
        </p:nvSpPr>
        <p:spPr>
          <a:xfrm>
            <a:off x="0" y="162880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hr-HR" dirty="0"/>
            </a:br>
            <a:br>
              <a:rPr lang="hr-HR" dirty="0"/>
            </a:br>
            <a:endParaRPr lang="hr-HR" dirty="0"/>
          </a:p>
        </p:txBody>
      </p:sp>
      <p:sp>
        <p:nvSpPr>
          <p:cNvPr id="5" name="Pravokutnik 4"/>
          <p:cNvSpPr/>
          <p:nvPr/>
        </p:nvSpPr>
        <p:spPr>
          <a:xfrm>
            <a:off x="467544" y="620688"/>
            <a:ext cx="777686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hr-HR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endParaRPr lang="hr-H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019D32E0-7351-4296-BE7B-91DE461FCA00}"/>
              </a:ext>
            </a:extLst>
          </p:cNvPr>
          <p:cNvSpPr txBox="1"/>
          <p:nvPr/>
        </p:nvSpPr>
        <p:spPr>
          <a:xfrm>
            <a:off x="1259632" y="1359352"/>
            <a:ext cx="640871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dirty="0"/>
              <a:t>Prema evidenciji Ravnateljstva civilne zaštite </a:t>
            </a:r>
            <a:r>
              <a:rPr lang="hr-HR" dirty="0" err="1"/>
              <a:t>Područog</a:t>
            </a:r>
            <a:r>
              <a:rPr lang="hr-HR" dirty="0"/>
              <a:t> ureda Osijek i Gradskog društva Crvenog križa Osijek, na području grada Osijeka i okolice trenutno borave ukupno 374 raseljene osobe iz Ukrajine: </a:t>
            </a:r>
          </a:p>
          <a:p>
            <a:pPr algn="just"/>
            <a:r>
              <a:rPr lang="hr-HR" dirty="0"/>
              <a:t>38 muškaraca</a:t>
            </a:r>
          </a:p>
          <a:p>
            <a:pPr algn="just"/>
            <a:r>
              <a:rPr lang="hr-HR" dirty="0"/>
              <a:t>181 žena</a:t>
            </a:r>
          </a:p>
          <a:p>
            <a:pPr algn="just"/>
            <a:r>
              <a:rPr lang="hr-HR" dirty="0"/>
              <a:t>155 djece</a:t>
            </a:r>
          </a:p>
          <a:p>
            <a:pPr algn="just"/>
            <a:endParaRPr lang="hr-HR" dirty="0"/>
          </a:p>
          <a:p>
            <a:pPr algn="just"/>
            <a:r>
              <a:rPr lang="hr-HR" dirty="0"/>
              <a:t>Kroz Prihvatni centar Osijek od 28.02 do danas prošlo je ukupno 564 osobe. 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350093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0405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endParaRPr lang="hr-HR" sz="2000" dirty="0"/>
          </a:p>
          <a:p>
            <a:pPr>
              <a:buFont typeface="Wingdings" panose="05000000000000000000" pitchFamily="2" charset="2"/>
              <a:buChar char="q"/>
            </a:pPr>
            <a:endParaRPr lang="hr-HR" sz="2000" dirty="0"/>
          </a:p>
          <a:p>
            <a:pPr>
              <a:buFont typeface="Wingdings" panose="05000000000000000000" pitchFamily="2" charset="2"/>
              <a:buChar char="q"/>
            </a:pPr>
            <a:endParaRPr lang="hr-HR" sz="2000" dirty="0"/>
          </a:p>
          <a:p>
            <a:pPr>
              <a:buFont typeface="Wingdings" panose="05000000000000000000" pitchFamily="2" charset="2"/>
              <a:buChar char="q"/>
            </a:pPr>
            <a:endParaRPr lang="hr-HR" sz="2000" dirty="0"/>
          </a:p>
          <a:p>
            <a:pPr>
              <a:buFont typeface="Wingdings" panose="05000000000000000000" pitchFamily="2" charset="2"/>
              <a:buChar char="q"/>
            </a:pPr>
            <a:endParaRPr lang="hr-HR" sz="2000" dirty="0"/>
          </a:p>
          <a:p>
            <a:pPr>
              <a:buFont typeface="Wingdings" panose="05000000000000000000" pitchFamily="2" charset="2"/>
              <a:buChar char="q"/>
            </a:pPr>
            <a:endParaRPr lang="hr-HR" sz="2400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065430-7A71-414D-9251-05ED340609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Pravokutnik 1"/>
          <p:cNvSpPr/>
          <p:nvPr/>
        </p:nvSpPr>
        <p:spPr>
          <a:xfrm>
            <a:off x="0" y="162880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hr-HR" dirty="0"/>
            </a:br>
            <a:br>
              <a:rPr lang="hr-HR" dirty="0"/>
            </a:br>
            <a:endParaRPr lang="hr-HR" dirty="0"/>
          </a:p>
        </p:txBody>
      </p:sp>
      <p:sp>
        <p:nvSpPr>
          <p:cNvPr id="5" name="Pravokutnik 4"/>
          <p:cNvSpPr/>
          <p:nvPr/>
        </p:nvSpPr>
        <p:spPr>
          <a:xfrm>
            <a:off x="467544" y="620688"/>
            <a:ext cx="777686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hr-HR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endParaRPr lang="hr-HR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B76A1AC1-40EA-4D0D-9B82-0F8FF902B0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84784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1853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0405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endParaRPr lang="hr-HR" sz="2000" dirty="0"/>
          </a:p>
          <a:p>
            <a:pPr>
              <a:buFont typeface="Wingdings" panose="05000000000000000000" pitchFamily="2" charset="2"/>
              <a:buChar char="q"/>
            </a:pPr>
            <a:endParaRPr lang="hr-HR" sz="2000" dirty="0"/>
          </a:p>
          <a:p>
            <a:pPr>
              <a:buFont typeface="Wingdings" panose="05000000000000000000" pitchFamily="2" charset="2"/>
              <a:buChar char="q"/>
            </a:pPr>
            <a:endParaRPr lang="hr-HR" sz="2000" dirty="0"/>
          </a:p>
          <a:p>
            <a:pPr>
              <a:buFont typeface="Wingdings" panose="05000000000000000000" pitchFamily="2" charset="2"/>
              <a:buChar char="q"/>
            </a:pPr>
            <a:endParaRPr lang="hr-HR" sz="2000" dirty="0"/>
          </a:p>
          <a:p>
            <a:pPr>
              <a:buFont typeface="Wingdings" panose="05000000000000000000" pitchFamily="2" charset="2"/>
              <a:buChar char="q"/>
            </a:pPr>
            <a:endParaRPr lang="hr-HR" sz="2000" dirty="0"/>
          </a:p>
          <a:p>
            <a:pPr>
              <a:buFont typeface="Wingdings" panose="05000000000000000000" pitchFamily="2" charset="2"/>
              <a:buChar char="q"/>
            </a:pPr>
            <a:endParaRPr lang="hr-HR" sz="2400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065430-7A71-414D-9251-05ED340609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Pravokutnik 1"/>
          <p:cNvSpPr/>
          <p:nvPr/>
        </p:nvSpPr>
        <p:spPr>
          <a:xfrm>
            <a:off x="0" y="162880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hr-HR" dirty="0"/>
            </a:br>
            <a:br>
              <a:rPr lang="hr-HR" dirty="0"/>
            </a:br>
            <a:endParaRPr lang="hr-HR" dirty="0"/>
          </a:p>
        </p:txBody>
      </p:sp>
      <p:sp>
        <p:nvSpPr>
          <p:cNvPr id="5" name="Pravokutnik 4"/>
          <p:cNvSpPr/>
          <p:nvPr/>
        </p:nvSpPr>
        <p:spPr>
          <a:xfrm>
            <a:off x="467544" y="620688"/>
            <a:ext cx="777686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400" b="1" dirty="0">
                <a:solidFill>
                  <a:schemeClr val="accent1">
                    <a:lumMod val="50000"/>
                  </a:schemeClr>
                </a:solidFill>
                <a:hlinkClick r:id="rId4"/>
              </a:rPr>
              <a:t>https://srcezaukrajinu.org/</a:t>
            </a:r>
            <a:r>
              <a:rPr lang="hr-HR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algn="just"/>
            <a:endParaRPr lang="hr-HR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2ED90F00-CE25-477F-80F1-82F41D9ECA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198971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5617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0405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endParaRPr lang="hr-HR" sz="2000" dirty="0"/>
          </a:p>
          <a:p>
            <a:pPr>
              <a:buFont typeface="Wingdings" panose="05000000000000000000" pitchFamily="2" charset="2"/>
              <a:buChar char="q"/>
            </a:pPr>
            <a:endParaRPr lang="hr-HR" sz="2000" dirty="0"/>
          </a:p>
          <a:p>
            <a:pPr>
              <a:buFont typeface="Wingdings" panose="05000000000000000000" pitchFamily="2" charset="2"/>
              <a:buChar char="q"/>
            </a:pPr>
            <a:endParaRPr lang="hr-HR" sz="2000" dirty="0"/>
          </a:p>
          <a:p>
            <a:pPr>
              <a:buFont typeface="Wingdings" panose="05000000000000000000" pitchFamily="2" charset="2"/>
              <a:buChar char="q"/>
            </a:pPr>
            <a:endParaRPr lang="hr-HR" sz="2000" dirty="0"/>
          </a:p>
          <a:p>
            <a:pPr>
              <a:buFont typeface="Wingdings" panose="05000000000000000000" pitchFamily="2" charset="2"/>
              <a:buChar char="q"/>
            </a:pPr>
            <a:endParaRPr lang="hr-HR" sz="2000" dirty="0"/>
          </a:p>
          <a:p>
            <a:pPr>
              <a:buFont typeface="Wingdings" panose="05000000000000000000" pitchFamily="2" charset="2"/>
              <a:buChar char="q"/>
            </a:pPr>
            <a:endParaRPr lang="hr-HR" sz="2400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065430-7A71-414D-9251-05ED340609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Pravokutnik 1"/>
          <p:cNvSpPr/>
          <p:nvPr/>
        </p:nvSpPr>
        <p:spPr>
          <a:xfrm>
            <a:off x="0" y="162880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hr-HR" dirty="0"/>
            </a:br>
            <a:br>
              <a:rPr lang="hr-HR" dirty="0"/>
            </a:br>
            <a:endParaRPr lang="hr-HR" dirty="0"/>
          </a:p>
        </p:txBody>
      </p:sp>
      <p:sp>
        <p:nvSpPr>
          <p:cNvPr id="5" name="Pravokutnik 4"/>
          <p:cNvSpPr/>
          <p:nvPr/>
        </p:nvSpPr>
        <p:spPr>
          <a:xfrm>
            <a:off x="467544" y="620688"/>
            <a:ext cx="777686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hr-HR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endParaRPr lang="hr-H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FEB52884-1985-4DED-BE85-7C478837AC2E}"/>
              </a:ext>
            </a:extLst>
          </p:cNvPr>
          <p:cNvSpPr txBox="1"/>
          <p:nvPr/>
        </p:nvSpPr>
        <p:spPr>
          <a:xfrm>
            <a:off x="971600" y="1196752"/>
            <a:ext cx="684076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/>
              <a:t>Hrvatski zavod za zapošljavanje – Područna služba Osijek</a:t>
            </a:r>
          </a:p>
          <a:p>
            <a:pPr algn="just"/>
            <a:endParaRPr lang="hr-HR" dirty="0"/>
          </a:p>
          <a:p>
            <a:pPr algn="just"/>
            <a:r>
              <a:rPr lang="hr-HR" dirty="0"/>
              <a:t>Na području PS Osijek (Osijek, Beli Manastir, Valpovo, Đakovo, Našice i Donji </a:t>
            </a:r>
            <a:r>
              <a:rPr lang="hr-HR" dirty="0" err="1"/>
              <a:t>Mihojac</a:t>
            </a:r>
            <a:r>
              <a:rPr lang="hr-HR" dirty="0"/>
              <a:t>) trenutno je 85 nezaposlenih osoba iz Ukrajine. </a:t>
            </a:r>
          </a:p>
          <a:p>
            <a:pPr algn="just"/>
            <a:endParaRPr lang="hr-HR" dirty="0"/>
          </a:p>
          <a:p>
            <a:pPr algn="just"/>
            <a:r>
              <a:rPr lang="hr-HR" dirty="0"/>
              <a:t>Od 13.4.2022. do danas zaposleno je s područja Osijeka 21 osoba iz Ukrajine u sektoru ugostiteljstvo, popravak motornih vozila, briga za stare i nemoćne, proizvodnja, prodaja u trgovačkim centrima i lancima. </a:t>
            </a:r>
          </a:p>
          <a:p>
            <a:pPr algn="just"/>
            <a:endParaRPr lang="hr-HR" dirty="0"/>
          </a:p>
          <a:p>
            <a:pPr algn="just"/>
            <a:r>
              <a:rPr lang="hr-HR" dirty="0"/>
              <a:t>Dana 10.6.2022. organiziran je sastanak sa tvrtkom Mlinar na HZZ-u kojem se odazvalo 23 osobe iz Ukrajine. Rezultat je skoro zapošljavanje 7 osoba u pogonu u Osijeku, izgledno 4-5 osoba u sezoni na Jadranu (prodavači u pekarnici). </a:t>
            </a:r>
          </a:p>
          <a:p>
            <a:pPr algn="just"/>
            <a:endParaRPr lang="hr-HR" dirty="0"/>
          </a:p>
          <a:p>
            <a:pPr algn="just"/>
            <a:r>
              <a:rPr lang="hr-HR" dirty="0"/>
              <a:t>Od 85 osoba evidentiranih u PS Osijek 15 je muškaraca te 70 žena. </a:t>
            </a:r>
          </a:p>
        </p:txBody>
      </p:sp>
    </p:spTree>
    <p:extLst>
      <p:ext uri="{BB962C8B-B14F-4D97-AF65-F5344CB8AC3E}">
        <p14:creationId xmlns:p14="http://schemas.microsoft.com/office/powerpoint/2010/main" val="9704839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0405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endParaRPr lang="hr-HR" sz="2000" dirty="0"/>
          </a:p>
          <a:p>
            <a:pPr>
              <a:buFont typeface="Wingdings" panose="05000000000000000000" pitchFamily="2" charset="2"/>
              <a:buChar char="q"/>
            </a:pPr>
            <a:endParaRPr lang="hr-HR" sz="2000" dirty="0"/>
          </a:p>
          <a:p>
            <a:pPr>
              <a:buFont typeface="Wingdings" panose="05000000000000000000" pitchFamily="2" charset="2"/>
              <a:buChar char="q"/>
            </a:pPr>
            <a:endParaRPr lang="hr-HR" sz="2000" dirty="0"/>
          </a:p>
          <a:p>
            <a:pPr>
              <a:buFont typeface="Wingdings" panose="05000000000000000000" pitchFamily="2" charset="2"/>
              <a:buChar char="q"/>
            </a:pPr>
            <a:endParaRPr lang="hr-HR" sz="2000" dirty="0"/>
          </a:p>
          <a:p>
            <a:pPr>
              <a:buFont typeface="Wingdings" panose="05000000000000000000" pitchFamily="2" charset="2"/>
              <a:buChar char="q"/>
            </a:pPr>
            <a:endParaRPr lang="hr-HR" sz="2000" dirty="0"/>
          </a:p>
          <a:p>
            <a:pPr>
              <a:buFont typeface="Wingdings" panose="05000000000000000000" pitchFamily="2" charset="2"/>
              <a:buChar char="q"/>
            </a:pPr>
            <a:endParaRPr lang="hr-HR" sz="2400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065430-7A71-414D-9251-05ED340609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Pravokutnik 1"/>
          <p:cNvSpPr/>
          <p:nvPr/>
        </p:nvSpPr>
        <p:spPr>
          <a:xfrm>
            <a:off x="0" y="162880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hr-HR" dirty="0"/>
            </a:br>
            <a:br>
              <a:rPr lang="hr-HR" dirty="0"/>
            </a:br>
            <a:endParaRPr lang="hr-HR" dirty="0"/>
          </a:p>
        </p:txBody>
      </p:sp>
      <p:sp>
        <p:nvSpPr>
          <p:cNvPr id="5" name="Pravokutnik 4"/>
          <p:cNvSpPr/>
          <p:nvPr/>
        </p:nvSpPr>
        <p:spPr>
          <a:xfrm>
            <a:off x="467544" y="620688"/>
            <a:ext cx="777686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hr-HR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endParaRPr lang="hr-H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FEB52884-1985-4DED-BE85-7C478837AC2E}"/>
              </a:ext>
            </a:extLst>
          </p:cNvPr>
          <p:cNvSpPr txBox="1"/>
          <p:nvPr/>
        </p:nvSpPr>
        <p:spPr>
          <a:xfrm>
            <a:off x="971600" y="1196752"/>
            <a:ext cx="68407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dirty="0"/>
              <a:t>Obrazovna struktura žena je cca 50% SSS i 50% VSS, za sada nema nikoga tko ima samo osnovnu školu. </a:t>
            </a:r>
          </a:p>
          <a:p>
            <a:pPr algn="just"/>
            <a:endParaRPr lang="hr-HR" dirty="0"/>
          </a:p>
          <a:p>
            <a:pPr algn="just"/>
            <a:r>
              <a:rPr lang="hr-HR" dirty="0"/>
              <a:t>Ukrajinci su izrazito obrazovana nacija i svatko od njih posjeduje nekoliko znanja i vještina. </a:t>
            </a:r>
          </a:p>
          <a:p>
            <a:pPr algn="just"/>
            <a:endParaRPr lang="hr-HR" dirty="0"/>
          </a:p>
          <a:p>
            <a:pPr algn="just"/>
            <a:r>
              <a:rPr lang="hr-HR" dirty="0"/>
              <a:t>Od 85 osoba s područja PS Osijek 54 osobe nalazi se na području Osijeka. Od njih 54 dio je uključen u Mjere HZZ-a (osposobljavanje na radnom mjestu) , ali se i dalje nalaze na evidenciji te se izučavaju u ugostiteljskim djelatnostima, 8 osoba čeka uključenje u program Terra </a:t>
            </a:r>
            <a:r>
              <a:rPr lang="hr-HR" dirty="0" err="1"/>
              <a:t>Tehnopolisa</a:t>
            </a:r>
            <a:r>
              <a:rPr lang="hr-HR" dirty="0"/>
              <a:t> ERASMUS (praksa za mlade poduzetnike), nekoliko njih čeka početak rada u </a:t>
            </a:r>
            <a:r>
              <a:rPr lang="hr-HR" dirty="0" err="1"/>
              <a:t>Olimpias</a:t>
            </a:r>
            <a:r>
              <a:rPr lang="hr-HR" dirty="0"/>
              <a:t> tekstilu.</a:t>
            </a:r>
          </a:p>
        </p:txBody>
      </p:sp>
    </p:spTree>
    <p:extLst>
      <p:ext uri="{BB962C8B-B14F-4D97-AF65-F5344CB8AC3E}">
        <p14:creationId xmlns:p14="http://schemas.microsoft.com/office/powerpoint/2010/main" val="33860442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0405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endParaRPr lang="hr-HR" sz="2000" dirty="0"/>
          </a:p>
          <a:p>
            <a:pPr>
              <a:buFont typeface="Wingdings" panose="05000000000000000000" pitchFamily="2" charset="2"/>
              <a:buChar char="q"/>
            </a:pPr>
            <a:endParaRPr lang="hr-HR" sz="2000" dirty="0"/>
          </a:p>
          <a:p>
            <a:pPr>
              <a:buFont typeface="Wingdings" panose="05000000000000000000" pitchFamily="2" charset="2"/>
              <a:buChar char="q"/>
            </a:pPr>
            <a:endParaRPr lang="hr-HR" sz="2000" dirty="0"/>
          </a:p>
          <a:p>
            <a:pPr>
              <a:buFont typeface="Wingdings" panose="05000000000000000000" pitchFamily="2" charset="2"/>
              <a:buChar char="q"/>
            </a:pPr>
            <a:endParaRPr lang="hr-HR" sz="2000" dirty="0"/>
          </a:p>
          <a:p>
            <a:pPr>
              <a:buFont typeface="Wingdings" panose="05000000000000000000" pitchFamily="2" charset="2"/>
              <a:buChar char="q"/>
            </a:pPr>
            <a:endParaRPr lang="hr-HR" sz="2000" dirty="0"/>
          </a:p>
          <a:p>
            <a:pPr>
              <a:buFont typeface="Wingdings" panose="05000000000000000000" pitchFamily="2" charset="2"/>
              <a:buChar char="q"/>
            </a:pPr>
            <a:endParaRPr lang="hr-HR" sz="2400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065430-7A71-414D-9251-05ED340609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Pravokutnik 1"/>
          <p:cNvSpPr/>
          <p:nvPr/>
        </p:nvSpPr>
        <p:spPr>
          <a:xfrm>
            <a:off x="0" y="162880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hr-HR" dirty="0"/>
            </a:br>
            <a:br>
              <a:rPr lang="hr-HR" dirty="0"/>
            </a:br>
            <a:endParaRPr lang="hr-HR" dirty="0"/>
          </a:p>
        </p:txBody>
      </p:sp>
      <p:sp>
        <p:nvSpPr>
          <p:cNvPr id="5" name="Pravokutnik 4"/>
          <p:cNvSpPr/>
          <p:nvPr/>
        </p:nvSpPr>
        <p:spPr>
          <a:xfrm>
            <a:off x="467544" y="620688"/>
            <a:ext cx="777686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hr-HR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endParaRPr lang="hr-H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FEB52884-1985-4DED-BE85-7C478837AC2E}"/>
              </a:ext>
            </a:extLst>
          </p:cNvPr>
          <p:cNvSpPr txBox="1"/>
          <p:nvPr/>
        </p:nvSpPr>
        <p:spPr>
          <a:xfrm>
            <a:off x="971600" y="1196752"/>
            <a:ext cx="68407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dirty="0"/>
              <a:t>Velika većina njih radi poslove niže složenosti u odnosu na razinu obrazovanja. </a:t>
            </a:r>
          </a:p>
          <a:p>
            <a:pPr algn="just"/>
            <a:endParaRPr lang="hr-HR" dirty="0"/>
          </a:p>
          <a:p>
            <a:pPr algn="just"/>
            <a:r>
              <a:rPr lang="hr-HR" dirty="0"/>
              <a:t>Ono što je veliki problem nostrifikacija diploma za regulirane profesije.</a:t>
            </a:r>
          </a:p>
          <a:p>
            <a:pPr algn="just"/>
            <a:endParaRPr lang="hr-HR" dirty="0"/>
          </a:p>
          <a:p>
            <a:pPr algn="just"/>
            <a:r>
              <a:rPr lang="hr-HR" dirty="0"/>
              <a:t>Dovoljno je za napomenuti kako se na području Osijeka nalazi gospođa koja je doktorica stomatologije, dječji </a:t>
            </a:r>
            <a:r>
              <a:rPr lang="hr-HR" dirty="0" err="1"/>
              <a:t>ortodont</a:t>
            </a:r>
            <a:r>
              <a:rPr lang="hr-HR" dirty="0"/>
              <a:t>, koja ne može raditi u struci zbog izrazito skupog i dugotrajnog procesa nostrifikacije. Od Iloka do Zagreba imamo jednu takvu osobu. </a:t>
            </a:r>
          </a:p>
          <a:p>
            <a:pPr algn="just"/>
            <a:endParaRPr lang="hr-HR" dirty="0"/>
          </a:p>
          <a:p>
            <a:pPr algn="just"/>
            <a:r>
              <a:rPr lang="hr-HR" dirty="0"/>
              <a:t>Osim nje imamo i doktoricu psihologije (</a:t>
            </a:r>
            <a:r>
              <a:rPr lang="hr-HR" dirty="0" err="1"/>
              <a:t>gestalt</a:t>
            </a:r>
            <a:r>
              <a:rPr lang="hr-HR" dirty="0"/>
              <a:t> psiholog), liječnicu obiteljske medicine, nekoliko medicinskih sestara, doktoricu pravnih znanosti i sveučilišnu profesoricu, u Belišću molekularnu </a:t>
            </a:r>
            <a:r>
              <a:rPr lang="hr-HR" dirty="0" err="1"/>
              <a:t>biologinju</a:t>
            </a:r>
            <a:r>
              <a:rPr lang="hr-HR" dirty="0"/>
              <a:t> s Instituta za viruse u Kijevu itd.</a:t>
            </a:r>
          </a:p>
        </p:txBody>
      </p:sp>
    </p:spTree>
    <p:extLst>
      <p:ext uri="{BB962C8B-B14F-4D97-AF65-F5344CB8AC3E}">
        <p14:creationId xmlns:p14="http://schemas.microsoft.com/office/powerpoint/2010/main" val="16508094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0405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endParaRPr lang="hr-HR" sz="2000" dirty="0"/>
          </a:p>
          <a:p>
            <a:pPr>
              <a:buFont typeface="Wingdings" panose="05000000000000000000" pitchFamily="2" charset="2"/>
              <a:buChar char="q"/>
            </a:pPr>
            <a:endParaRPr lang="hr-HR" sz="2000" dirty="0"/>
          </a:p>
          <a:p>
            <a:pPr>
              <a:buFont typeface="Wingdings" panose="05000000000000000000" pitchFamily="2" charset="2"/>
              <a:buChar char="q"/>
            </a:pPr>
            <a:endParaRPr lang="hr-HR" sz="2000" dirty="0"/>
          </a:p>
          <a:p>
            <a:pPr>
              <a:buFont typeface="Wingdings" panose="05000000000000000000" pitchFamily="2" charset="2"/>
              <a:buChar char="q"/>
            </a:pPr>
            <a:endParaRPr lang="hr-HR" sz="2000" dirty="0"/>
          </a:p>
          <a:p>
            <a:pPr>
              <a:buFont typeface="Wingdings" panose="05000000000000000000" pitchFamily="2" charset="2"/>
              <a:buChar char="q"/>
            </a:pPr>
            <a:endParaRPr lang="hr-HR" sz="2000" dirty="0"/>
          </a:p>
          <a:p>
            <a:pPr>
              <a:buFont typeface="Wingdings" panose="05000000000000000000" pitchFamily="2" charset="2"/>
              <a:buChar char="q"/>
            </a:pPr>
            <a:endParaRPr lang="hr-HR" sz="2400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065430-7A71-414D-9251-05ED340609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665"/>
            <a:ext cx="9144000" cy="6858000"/>
          </a:xfrm>
          <a:prstGeom prst="rect">
            <a:avLst/>
          </a:prstGeom>
        </p:spPr>
      </p:pic>
      <p:sp>
        <p:nvSpPr>
          <p:cNvPr id="2" name="Pravokutnik 1"/>
          <p:cNvSpPr/>
          <p:nvPr/>
        </p:nvSpPr>
        <p:spPr>
          <a:xfrm>
            <a:off x="0" y="162880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hr-HR" dirty="0"/>
            </a:br>
            <a:br>
              <a:rPr lang="hr-HR" dirty="0"/>
            </a:br>
            <a:endParaRPr lang="hr-HR" dirty="0"/>
          </a:p>
        </p:txBody>
      </p:sp>
      <p:sp>
        <p:nvSpPr>
          <p:cNvPr id="5" name="Pravokutnik 4"/>
          <p:cNvSpPr/>
          <p:nvPr/>
        </p:nvSpPr>
        <p:spPr>
          <a:xfrm>
            <a:off x="467544" y="620688"/>
            <a:ext cx="777686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hr-HR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endParaRPr lang="hr-H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FEB52884-1985-4DED-BE85-7C478837AC2E}"/>
              </a:ext>
            </a:extLst>
          </p:cNvPr>
          <p:cNvSpPr txBox="1"/>
          <p:nvPr/>
        </p:nvSpPr>
        <p:spPr>
          <a:xfrm>
            <a:off x="1151620" y="2294002"/>
            <a:ext cx="684076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b="1" dirty="0"/>
              <a:t>Dio raseljenih osoba iz Ukrajine našao je posao direktno komunicirajući sa poslodavcima u privatnom sektoru (ugostiteljstvo, trgovina, NGO, IT….) u Osijeku ili na Jadranskoj obali, te dio radi </a:t>
            </a:r>
            <a:r>
              <a:rPr lang="pl-PL" sz="2800" b="1" dirty="0"/>
              <a:t>online za tvrtke u Ukrajini ili druge međunarodne korporacije.</a:t>
            </a:r>
            <a:endParaRPr lang="hr-HR" sz="2400" b="1" dirty="0"/>
          </a:p>
        </p:txBody>
      </p:sp>
    </p:spTree>
    <p:extLst>
      <p:ext uri="{BB962C8B-B14F-4D97-AF65-F5344CB8AC3E}">
        <p14:creationId xmlns:p14="http://schemas.microsoft.com/office/powerpoint/2010/main" val="989011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0405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endParaRPr lang="hr-HR" sz="2000" dirty="0"/>
          </a:p>
          <a:p>
            <a:pPr>
              <a:buFont typeface="Wingdings" panose="05000000000000000000" pitchFamily="2" charset="2"/>
              <a:buChar char="q"/>
            </a:pPr>
            <a:endParaRPr lang="hr-HR" sz="2000" dirty="0"/>
          </a:p>
          <a:p>
            <a:pPr>
              <a:buFont typeface="Wingdings" panose="05000000000000000000" pitchFamily="2" charset="2"/>
              <a:buChar char="q"/>
            </a:pPr>
            <a:endParaRPr lang="hr-HR" sz="2000" dirty="0"/>
          </a:p>
          <a:p>
            <a:pPr>
              <a:buFont typeface="Wingdings" panose="05000000000000000000" pitchFamily="2" charset="2"/>
              <a:buChar char="q"/>
            </a:pPr>
            <a:endParaRPr lang="hr-HR" sz="2000" dirty="0"/>
          </a:p>
          <a:p>
            <a:pPr>
              <a:buFont typeface="Wingdings" panose="05000000000000000000" pitchFamily="2" charset="2"/>
              <a:buChar char="q"/>
            </a:pPr>
            <a:endParaRPr lang="hr-HR" sz="2000" dirty="0"/>
          </a:p>
          <a:p>
            <a:pPr>
              <a:buFont typeface="Wingdings" panose="05000000000000000000" pitchFamily="2" charset="2"/>
              <a:buChar char="q"/>
            </a:pPr>
            <a:endParaRPr lang="hr-HR" sz="2400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065430-7A71-414D-9251-05ED340609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1209829"/>
            <a:ext cx="8656700" cy="5040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36514" y="345430"/>
            <a:ext cx="778931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48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rush Script MT" pitchFamily="66" charset="0"/>
              </a:rPr>
              <a:t>  Grad Osijek – Grad na Dravi</a:t>
            </a:r>
            <a:endParaRPr lang="en-US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50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Brush Script M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73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0405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endParaRPr lang="hr-HR" sz="2000" dirty="0"/>
          </a:p>
          <a:p>
            <a:pPr>
              <a:buFont typeface="Wingdings" panose="05000000000000000000" pitchFamily="2" charset="2"/>
              <a:buChar char="q"/>
            </a:pPr>
            <a:endParaRPr lang="hr-HR" sz="2000" dirty="0"/>
          </a:p>
          <a:p>
            <a:pPr>
              <a:buFont typeface="Wingdings" panose="05000000000000000000" pitchFamily="2" charset="2"/>
              <a:buChar char="q"/>
            </a:pPr>
            <a:endParaRPr lang="hr-HR" sz="2000" dirty="0"/>
          </a:p>
          <a:p>
            <a:pPr>
              <a:buFont typeface="Wingdings" panose="05000000000000000000" pitchFamily="2" charset="2"/>
              <a:buChar char="q"/>
            </a:pPr>
            <a:endParaRPr lang="hr-HR" sz="2000" dirty="0"/>
          </a:p>
          <a:p>
            <a:pPr>
              <a:buFont typeface="Wingdings" panose="05000000000000000000" pitchFamily="2" charset="2"/>
              <a:buChar char="q"/>
            </a:pPr>
            <a:endParaRPr lang="hr-HR" sz="2000" dirty="0"/>
          </a:p>
          <a:p>
            <a:pPr>
              <a:buFont typeface="Wingdings" panose="05000000000000000000" pitchFamily="2" charset="2"/>
              <a:buChar char="q"/>
            </a:pPr>
            <a:endParaRPr lang="hr-HR" sz="2400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065430-7A71-414D-9251-05ED340609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Pravokutnik 1"/>
          <p:cNvSpPr/>
          <p:nvPr/>
        </p:nvSpPr>
        <p:spPr>
          <a:xfrm>
            <a:off x="0" y="162880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hr-HR" dirty="0"/>
            </a:br>
            <a:br>
              <a:rPr lang="hr-HR" dirty="0"/>
            </a:br>
            <a:endParaRPr lang="hr-HR" dirty="0"/>
          </a:p>
        </p:txBody>
      </p:sp>
      <p:sp>
        <p:nvSpPr>
          <p:cNvPr id="5" name="Pravokutnik 4"/>
          <p:cNvSpPr/>
          <p:nvPr/>
        </p:nvSpPr>
        <p:spPr>
          <a:xfrm>
            <a:off x="467544" y="620688"/>
            <a:ext cx="777686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hr-HR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endParaRPr lang="hr-H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FEB52884-1985-4DED-BE85-7C478837AC2E}"/>
              </a:ext>
            </a:extLst>
          </p:cNvPr>
          <p:cNvSpPr txBox="1"/>
          <p:nvPr/>
        </p:nvSpPr>
        <p:spPr>
          <a:xfrm>
            <a:off x="971600" y="1196752"/>
            <a:ext cx="684076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b="1" dirty="0"/>
              <a:t>IZAZOVI</a:t>
            </a:r>
          </a:p>
          <a:p>
            <a:endParaRPr lang="hr-HR" dirty="0"/>
          </a:p>
          <a:p>
            <a:pPr algn="just"/>
            <a:r>
              <a:rPr lang="hr-HR" dirty="0"/>
              <a:t>Nostrifikacija za njih, zbog opsežnog prijevoda dugo traje, košta nekoliko tisuća eura s tim da je potrebno angažirati i Veleposlanstvo Ukrajine jer je dio njihove dokumentacije u Ukrajini. </a:t>
            </a:r>
          </a:p>
          <a:p>
            <a:pPr algn="just"/>
            <a:endParaRPr lang="hr-HR" dirty="0"/>
          </a:p>
          <a:p>
            <a:pPr algn="just"/>
            <a:r>
              <a:rPr lang="hr-HR" dirty="0"/>
              <a:t>Bilo bi jako dobro zaposliti gore spomenute raseljene osobe iz Ukrajine, ne samo iz humanitarnih razloga, već je to benefit za Osijek i Županiju zbog deficitarnosti pojedinih specijalizacija.</a:t>
            </a:r>
          </a:p>
        </p:txBody>
      </p:sp>
    </p:spTree>
    <p:extLst>
      <p:ext uri="{BB962C8B-B14F-4D97-AF65-F5344CB8AC3E}">
        <p14:creationId xmlns:p14="http://schemas.microsoft.com/office/powerpoint/2010/main" val="21435471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0405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endParaRPr lang="hr-HR" sz="2000" dirty="0"/>
          </a:p>
          <a:p>
            <a:pPr>
              <a:buFont typeface="Wingdings" panose="05000000000000000000" pitchFamily="2" charset="2"/>
              <a:buChar char="q"/>
            </a:pPr>
            <a:endParaRPr lang="hr-HR" sz="2000" dirty="0"/>
          </a:p>
          <a:p>
            <a:pPr>
              <a:buFont typeface="Wingdings" panose="05000000000000000000" pitchFamily="2" charset="2"/>
              <a:buChar char="q"/>
            </a:pPr>
            <a:endParaRPr lang="hr-HR" sz="2000" dirty="0"/>
          </a:p>
          <a:p>
            <a:pPr>
              <a:buFont typeface="Wingdings" panose="05000000000000000000" pitchFamily="2" charset="2"/>
              <a:buChar char="q"/>
            </a:pPr>
            <a:endParaRPr lang="hr-HR" sz="2000" dirty="0"/>
          </a:p>
          <a:p>
            <a:pPr>
              <a:buFont typeface="Wingdings" panose="05000000000000000000" pitchFamily="2" charset="2"/>
              <a:buChar char="q"/>
            </a:pPr>
            <a:endParaRPr lang="hr-HR" sz="2000" dirty="0"/>
          </a:p>
          <a:p>
            <a:pPr>
              <a:buFont typeface="Wingdings" panose="05000000000000000000" pitchFamily="2" charset="2"/>
              <a:buChar char="q"/>
            </a:pPr>
            <a:endParaRPr lang="hr-HR" sz="2400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065430-7A71-414D-9251-05ED340609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Pravokutnik 1"/>
          <p:cNvSpPr/>
          <p:nvPr/>
        </p:nvSpPr>
        <p:spPr>
          <a:xfrm>
            <a:off x="0" y="162880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hr-HR" dirty="0"/>
            </a:br>
            <a:br>
              <a:rPr lang="hr-HR" dirty="0"/>
            </a:br>
            <a:endParaRPr lang="hr-HR" dirty="0"/>
          </a:p>
        </p:txBody>
      </p:sp>
      <p:sp>
        <p:nvSpPr>
          <p:cNvPr id="5" name="Pravokutnik 4"/>
          <p:cNvSpPr/>
          <p:nvPr/>
        </p:nvSpPr>
        <p:spPr>
          <a:xfrm>
            <a:off x="467544" y="620688"/>
            <a:ext cx="777686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hr-HR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endParaRPr lang="hr-H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Pravokutnik 5"/>
          <p:cNvSpPr/>
          <p:nvPr/>
        </p:nvSpPr>
        <p:spPr>
          <a:xfrm>
            <a:off x="0" y="1583880"/>
            <a:ext cx="9144000" cy="2305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2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</a:rPr>
              <a:t>Udružimo se svi zajedno, racionalizirajmo </a:t>
            </a:r>
          </a:p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2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</a:rPr>
              <a:t> i iskoristimo svoje potencijale.</a:t>
            </a:r>
          </a:p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3200" b="1" i="0" u="none" strike="noStrike" kern="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6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</a:rPr>
              <a:t>Budimo dobri domaćini!</a:t>
            </a:r>
          </a:p>
        </p:txBody>
      </p:sp>
    </p:spTree>
    <p:extLst>
      <p:ext uri="{BB962C8B-B14F-4D97-AF65-F5344CB8AC3E}">
        <p14:creationId xmlns:p14="http://schemas.microsoft.com/office/powerpoint/2010/main" val="40236323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0405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endParaRPr lang="hr-HR" sz="2000" dirty="0"/>
          </a:p>
          <a:p>
            <a:pPr>
              <a:buFont typeface="Wingdings" panose="05000000000000000000" pitchFamily="2" charset="2"/>
              <a:buChar char="q"/>
            </a:pPr>
            <a:endParaRPr lang="hr-HR" sz="2000" dirty="0"/>
          </a:p>
          <a:p>
            <a:pPr>
              <a:buFont typeface="Wingdings" panose="05000000000000000000" pitchFamily="2" charset="2"/>
              <a:buChar char="q"/>
            </a:pPr>
            <a:endParaRPr lang="hr-HR" sz="2000" dirty="0"/>
          </a:p>
          <a:p>
            <a:pPr>
              <a:buFont typeface="Wingdings" panose="05000000000000000000" pitchFamily="2" charset="2"/>
              <a:buChar char="q"/>
            </a:pPr>
            <a:endParaRPr lang="hr-HR" sz="2000" dirty="0"/>
          </a:p>
          <a:p>
            <a:pPr>
              <a:buFont typeface="Wingdings" panose="05000000000000000000" pitchFamily="2" charset="2"/>
              <a:buChar char="q"/>
            </a:pPr>
            <a:endParaRPr lang="hr-HR" sz="2000" dirty="0"/>
          </a:p>
          <a:p>
            <a:pPr>
              <a:buFont typeface="Wingdings" panose="05000000000000000000" pitchFamily="2" charset="2"/>
              <a:buChar char="q"/>
            </a:pPr>
            <a:endParaRPr lang="hr-HR" sz="2400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065430-7A71-414D-9251-05ED340609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Pravokutnik 1"/>
          <p:cNvSpPr/>
          <p:nvPr/>
        </p:nvSpPr>
        <p:spPr>
          <a:xfrm>
            <a:off x="0" y="162880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hr-HR" dirty="0"/>
            </a:br>
            <a:br>
              <a:rPr lang="hr-HR" dirty="0"/>
            </a:br>
            <a:endParaRPr lang="hr-HR" dirty="0"/>
          </a:p>
        </p:txBody>
      </p:sp>
      <p:sp>
        <p:nvSpPr>
          <p:cNvPr id="6" name="Pravokutnik 5"/>
          <p:cNvSpPr/>
          <p:nvPr/>
        </p:nvSpPr>
        <p:spPr>
          <a:xfrm>
            <a:off x="2339752" y="1369994"/>
            <a:ext cx="5400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4000" dirty="0">
                <a:solidFill>
                  <a:schemeClr val="accent1">
                    <a:lumMod val="50000"/>
                  </a:schemeClr>
                </a:solidFill>
              </a:rPr>
              <a:t>Hvala na pozornosti!</a:t>
            </a:r>
          </a:p>
        </p:txBody>
      </p:sp>
      <p:sp>
        <p:nvSpPr>
          <p:cNvPr id="8" name="Pravokutnik 7"/>
          <p:cNvSpPr/>
          <p:nvPr/>
        </p:nvSpPr>
        <p:spPr>
          <a:xfrm>
            <a:off x="0" y="2984178"/>
            <a:ext cx="9144000" cy="3212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400" b="1" i="1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</a:rPr>
              <a:t>Koordinator za integraciju na razini Grada Osijeka</a:t>
            </a:r>
          </a:p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400" b="1" i="1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</a:rPr>
              <a:t>mr. </a:t>
            </a:r>
            <a:r>
              <a:rPr kumimoji="0" lang="hr-HR" sz="1400" b="1" i="1" u="none" strike="noStrike" kern="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</a:rPr>
              <a:t>sc</a:t>
            </a:r>
            <a:r>
              <a:rPr kumimoji="0" lang="hr-HR" sz="1400" b="1" i="1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</a:rPr>
              <a:t>. </a:t>
            </a:r>
            <a:r>
              <a:rPr kumimoji="0" lang="hr-HR" sz="2000" b="1" i="1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</a:rPr>
              <a:t>Romano Kristić</a:t>
            </a:r>
            <a:br>
              <a:rPr kumimoji="0" lang="hr-HR" sz="1400" b="0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</a:rPr>
            </a:br>
            <a:r>
              <a:rPr kumimoji="0" lang="hr-HR" sz="1400" b="0" i="1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</a:rPr>
              <a:t>pročelnik</a:t>
            </a:r>
            <a:br>
              <a:rPr kumimoji="0" lang="hr-HR" sz="1400" b="0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</a:rPr>
            </a:br>
            <a:r>
              <a:rPr kumimoji="0" lang="hr-HR" sz="1400" b="0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</a:rPr>
              <a:t> </a:t>
            </a:r>
            <a:br>
              <a:rPr kumimoji="0" lang="hr-HR" sz="1400" b="0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</a:rPr>
            </a:br>
            <a:r>
              <a:rPr kumimoji="0" lang="hr-HR" sz="14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</a:rPr>
              <a:t> </a:t>
            </a:r>
            <a:br>
              <a:rPr kumimoji="0" lang="hr-HR" sz="1400" b="0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</a:rPr>
            </a:br>
            <a:r>
              <a:rPr kumimoji="0" lang="hr-HR" sz="14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</a:rPr>
              <a:t>GRAD  OSIJEK</a:t>
            </a:r>
            <a:br>
              <a:rPr kumimoji="0" lang="hr-HR" sz="1400" b="0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</a:rPr>
            </a:br>
            <a:r>
              <a:rPr kumimoji="0" lang="hr-HR" sz="14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</a:rPr>
              <a:t>Upravni odjel za socijalnu zaštitu, umirovljenike i zdravstvo</a:t>
            </a:r>
            <a:br>
              <a:rPr kumimoji="0" lang="hr-HR" sz="1400" b="0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</a:rPr>
            </a:br>
            <a:r>
              <a:rPr kumimoji="0" lang="hr-HR" sz="1400" b="0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</a:rPr>
              <a:t> </a:t>
            </a:r>
            <a:br>
              <a:rPr kumimoji="0" lang="hr-HR" sz="1400" b="0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</a:rPr>
            </a:br>
            <a:r>
              <a:rPr kumimoji="0" lang="hr-HR" sz="1400" b="0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</a:rPr>
              <a:t> </a:t>
            </a:r>
            <a:br>
              <a:rPr kumimoji="0" lang="hr-HR" sz="1400" b="0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</a:rPr>
            </a:br>
            <a:r>
              <a:rPr kumimoji="0" lang="hr-HR" sz="1400" b="0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uLnTx/>
                <a:uFillTx/>
              </a:rPr>
              <a:t>F. Kuhača 9</a:t>
            </a:r>
            <a:br>
              <a:rPr kumimoji="0" lang="hr-HR" sz="1400" b="0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uLnTx/>
                <a:uFillTx/>
              </a:rPr>
            </a:br>
            <a:r>
              <a:rPr kumimoji="0" lang="hr-HR" sz="1400" b="0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uLnTx/>
                <a:uFillTx/>
              </a:rPr>
              <a:t>31000 Osijek</a:t>
            </a:r>
            <a:br>
              <a:rPr kumimoji="0" lang="hr-HR" sz="1400" b="0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uLnTx/>
                <a:uFillTx/>
              </a:rPr>
            </a:br>
            <a:r>
              <a:rPr kumimoji="0" lang="hr-HR" sz="1400" b="0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uLnTx/>
                <a:uFillTx/>
              </a:rPr>
              <a:t>tel.        +385 (0)31 229 104 </a:t>
            </a:r>
            <a:br>
              <a:rPr kumimoji="0" lang="hr-HR" sz="1400" b="0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uLnTx/>
                <a:uFillTx/>
              </a:rPr>
            </a:br>
            <a:r>
              <a:rPr kumimoji="0" lang="hr-HR" sz="1400" b="0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uLnTx/>
                <a:uFillTx/>
              </a:rPr>
              <a:t>mob.      +385 (0)99 218 3 705 </a:t>
            </a:r>
            <a:br>
              <a:rPr kumimoji="0" lang="hr-HR" sz="1400" b="0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uLnTx/>
                <a:uFillTx/>
              </a:rPr>
            </a:br>
            <a:r>
              <a:rPr kumimoji="0" lang="hr-HR" sz="1400" b="0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uLnTx/>
                <a:uFillTx/>
              </a:rPr>
              <a:t>e-mail</a:t>
            </a:r>
            <a:r>
              <a:rPr kumimoji="0" lang="hr-HR" sz="1400" b="0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:</a:t>
            </a:r>
            <a:r>
              <a:rPr kumimoji="0" lang="hr-HR" sz="1400" b="0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uLnTx/>
                <a:uFillTx/>
              </a:rPr>
              <a:t>   </a:t>
            </a:r>
            <a:r>
              <a:rPr kumimoji="0" lang="hr-HR" sz="1400" b="0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uLnTx/>
                <a:uFillTx/>
                <a:hlinkClick r:id="rId4"/>
              </a:rPr>
              <a:t>romano.kristic@osijek.hr</a:t>
            </a:r>
            <a:r>
              <a:rPr kumimoji="0" lang="hr-HR" sz="1400" b="0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uLnTx/>
                <a:uFillTx/>
              </a:rPr>
              <a:t> </a:t>
            </a:r>
            <a:br>
              <a:rPr kumimoji="0" lang="hr-HR" sz="1400" b="0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uLnTx/>
                <a:uFillTx/>
              </a:rPr>
            </a:br>
            <a:r>
              <a:rPr kumimoji="0" lang="hr-HR" sz="1400" b="0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uLnTx/>
                <a:uFillTx/>
              </a:rPr>
              <a:t>web:      </a:t>
            </a:r>
            <a:r>
              <a:rPr kumimoji="0" lang="hr-HR" sz="1400" b="0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uLnTx/>
                <a:uFillTx/>
                <a:hlinkClick r:id="rId5"/>
              </a:rPr>
              <a:t>www.osijek.hr</a:t>
            </a:r>
            <a:endParaRPr kumimoji="0" lang="hr-HR" sz="1400" b="0" i="0" u="none" strike="noStrike" kern="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uLnTx/>
              <a:uFillTx/>
            </a:endParaRPr>
          </a:p>
        </p:txBody>
      </p:sp>
      <p:sp>
        <p:nvSpPr>
          <p:cNvPr id="10" name="Pravokutnik 9"/>
          <p:cNvSpPr/>
          <p:nvPr/>
        </p:nvSpPr>
        <p:spPr>
          <a:xfrm>
            <a:off x="4427984" y="2984178"/>
            <a:ext cx="4716016" cy="12731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  <a:defRPr/>
            </a:pPr>
            <a:endParaRPr lang="hr-HR" sz="2000" b="1" i="1" kern="0" dirty="0">
              <a:solidFill>
                <a:srgbClr val="5B9BD5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>
              <a:lnSpc>
                <a:spcPct val="90000"/>
              </a:lnSpc>
              <a:spcBef>
                <a:spcPts val="1000"/>
              </a:spcBef>
              <a:defRPr/>
            </a:pPr>
            <a:br>
              <a:rPr lang="hr-HR" sz="1400" kern="0" dirty="0">
                <a:solidFill>
                  <a:srgbClr val="5B9BD5">
                    <a:lumMod val="50000"/>
                  </a:srgbClr>
                </a:solidFill>
              </a:rPr>
            </a:br>
            <a:r>
              <a:rPr lang="hr-HR" sz="1400" kern="0" dirty="0">
                <a:solidFill>
                  <a:srgbClr val="5B9BD5">
                    <a:lumMod val="50000"/>
                  </a:srgbClr>
                </a:solidFill>
              </a:rPr>
              <a:t> </a:t>
            </a:r>
            <a:br>
              <a:rPr lang="hr-HR" sz="1400" kern="0" dirty="0">
                <a:solidFill>
                  <a:srgbClr val="5B9BD5">
                    <a:lumMod val="50000"/>
                  </a:srgbClr>
                </a:solidFill>
              </a:rPr>
            </a:br>
            <a:r>
              <a:rPr lang="hr-HR" sz="1400" kern="0" dirty="0">
                <a:solidFill>
                  <a:srgbClr val="5B9BD5">
                    <a:lumMod val="50000"/>
                  </a:srgbClr>
                </a:solidFill>
              </a:rPr>
              <a:t> </a:t>
            </a:r>
            <a:br>
              <a:rPr lang="hr-HR" sz="1400" kern="0" dirty="0">
                <a:solidFill>
                  <a:srgbClr val="5B9BD5">
                    <a:lumMod val="50000"/>
                  </a:srgbClr>
                </a:solidFill>
              </a:rPr>
            </a:br>
            <a:endParaRPr lang="hr-HR" sz="1400" kern="0" dirty="0">
              <a:solidFill>
                <a:srgbClr val="5B9BD5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66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0405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endParaRPr lang="hr-HR" sz="2000" dirty="0"/>
          </a:p>
          <a:p>
            <a:pPr>
              <a:buFont typeface="Wingdings" panose="05000000000000000000" pitchFamily="2" charset="2"/>
              <a:buChar char="q"/>
            </a:pPr>
            <a:endParaRPr lang="hr-HR" sz="2000" dirty="0"/>
          </a:p>
          <a:p>
            <a:pPr>
              <a:buFont typeface="Wingdings" panose="05000000000000000000" pitchFamily="2" charset="2"/>
              <a:buChar char="q"/>
            </a:pPr>
            <a:endParaRPr lang="hr-HR" sz="2000" dirty="0"/>
          </a:p>
          <a:p>
            <a:pPr>
              <a:buFont typeface="Wingdings" panose="05000000000000000000" pitchFamily="2" charset="2"/>
              <a:buChar char="q"/>
            </a:pPr>
            <a:endParaRPr lang="hr-HR" sz="2000" dirty="0"/>
          </a:p>
          <a:p>
            <a:pPr>
              <a:buFont typeface="Wingdings" panose="05000000000000000000" pitchFamily="2" charset="2"/>
              <a:buChar char="q"/>
            </a:pPr>
            <a:endParaRPr lang="hr-HR" sz="2000" dirty="0"/>
          </a:p>
          <a:p>
            <a:pPr>
              <a:buFont typeface="Wingdings" panose="05000000000000000000" pitchFamily="2" charset="2"/>
              <a:buChar char="q"/>
            </a:pPr>
            <a:endParaRPr lang="hr-HR" sz="2400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065430-7A71-414D-9251-05ED340609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" y="1841"/>
            <a:ext cx="9144000" cy="6858000"/>
          </a:xfrm>
          <a:prstGeom prst="rect">
            <a:avLst/>
          </a:prstGeom>
        </p:spPr>
      </p:pic>
      <p:sp>
        <p:nvSpPr>
          <p:cNvPr id="2" name="Pravokutnik 1"/>
          <p:cNvSpPr/>
          <p:nvPr/>
        </p:nvSpPr>
        <p:spPr>
          <a:xfrm>
            <a:off x="467544" y="1196752"/>
            <a:ext cx="8424936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600" dirty="0">
                <a:solidFill>
                  <a:schemeClr val="accent1">
                    <a:lumMod val="50000"/>
                  </a:schemeClr>
                </a:solidFill>
              </a:rPr>
              <a:t>Grad Osijek je jedinica lokalne samouprave u sastavu Osječko- baranjske županije, smješten u istočnom dijelu Republike Hrvatske. Smješten je u ravnici na desnoj obali rijeke Drave između 16. i 24. km od ušća u Dunav i zauzima s okolnim naseljima površinu od 174,85 km².</a:t>
            </a:r>
          </a:p>
          <a:p>
            <a:endParaRPr lang="hr-HR" sz="10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hr-HR" sz="1600" dirty="0">
                <a:solidFill>
                  <a:schemeClr val="accent1">
                    <a:lumMod val="50000"/>
                  </a:schemeClr>
                </a:solidFill>
              </a:rPr>
              <a:t>Četvrti je grad po veličini u RH i sjedište je Osječko-baranjske županije koja se sastoji od 7 gradova, 35 općina i 263 naselja Ukupna površina Grada Osijeka čini 4,2% Županije, a s brojem stanovništva čini 35,42% stanovništva Županije.</a:t>
            </a:r>
          </a:p>
          <a:p>
            <a:endParaRPr lang="hr-HR" sz="1000" dirty="0">
              <a:solidFill>
                <a:schemeClr val="accent1">
                  <a:lumMod val="50000"/>
                </a:schemeClr>
              </a:solidFill>
              <a:latin typeface="Aharoni"/>
            </a:endParaRPr>
          </a:p>
          <a:p>
            <a:r>
              <a:rPr lang="hr-HR" sz="1600" dirty="0">
                <a:solidFill>
                  <a:schemeClr val="accent1">
                    <a:lumMod val="50000"/>
                  </a:schemeClr>
                </a:solidFill>
              </a:rPr>
              <a:t>U sastavu Grada Osijeka nalazi se 11 naselja (Osijek, Josipovac, Višnjevac, Tenja, Brijest, </a:t>
            </a:r>
            <a:r>
              <a:rPr lang="hr-HR" sz="1600" dirty="0" err="1">
                <a:solidFill>
                  <a:schemeClr val="accent1">
                    <a:lumMod val="50000"/>
                  </a:schemeClr>
                </a:solidFill>
              </a:rPr>
              <a:t>Briješće</a:t>
            </a:r>
            <a:r>
              <a:rPr lang="hr-HR" sz="1600" dirty="0">
                <a:solidFill>
                  <a:schemeClr val="accent1">
                    <a:lumMod val="50000"/>
                  </a:schemeClr>
                </a:solidFill>
              </a:rPr>
              <a:t>, Tvrđavica, </a:t>
            </a:r>
            <a:r>
              <a:rPr lang="hr-HR" sz="1600" dirty="0" err="1">
                <a:solidFill>
                  <a:schemeClr val="accent1">
                    <a:lumMod val="50000"/>
                  </a:schemeClr>
                </a:solidFill>
              </a:rPr>
              <a:t>Podravlje</a:t>
            </a:r>
            <a:r>
              <a:rPr lang="hr-HR" sz="1600" dirty="0">
                <a:solidFill>
                  <a:schemeClr val="accent1">
                    <a:lumMod val="50000"/>
                  </a:schemeClr>
                </a:solidFill>
              </a:rPr>
              <a:t>, Klisa, Sarvaš i </a:t>
            </a:r>
            <a:r>
              <a:rPr lang="hr-HR" sz="1600" dirty="0" err="1">
                <a:solidFill>
                  <a:schemeClr val="accent1">
                    <a:lumMod val="50000"/>
                  </a:schemeClr>
                </a:solidFill>
              </a:rPr>
              <a:t>Nemetin</a:t>
            </a:r>
            <a:r>
              <a:rPr lang="hr-HR" sz="1600" dirty="0">
                <a:solidFill>
                  <a:schemeClr val="accent1">
                    <a:lumMod val="50000"/>
                  </a:schemeClr>
                </a:solidFill>
              </a:rPr>
              <a:t>).</a:t>
            </a:r>
            <a:br>
              <a:rPr lang="hr-HR" sz="16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hr-HR" sz="1600" dirty="0">
                <a:solidFill>
                  <a:schemeClr val="accent1">
                    <a:lumMod val="50000"/>
                  </a:schemeClr>
                </a:solidFill>
              </a:rPr>
              <a:t>Grad Osijek sastoji se od 7 gradskih četvrti (Retfala, Gornji grad, </a:t>
            </a:r>
          </a:p>
          <a:p>
            <a:r>
              <a:rPr lang="hr-HR" sz="1600" dirty="0">
                <a:solidFill>
                  <a:schemeClr val="accent1">
                    <a:lumMod val="50000"/>
                  </a:schemeClr>
                </a:solidFill>
              </a:rPr>
              <a:t>Industrijska četvrt, Tvrđa, Novi grad, Jug II i Donji grad) i 8 mjesnih </a:t>
            </a:r>
          </a:p>
          <a:p>
            <a:r>
              <a:rPr lang="hr-HR" sz="1600" dirty="0">
                <a:solidFill>
                  <a:schemeClr val="accent1">
                    <a:lumMod val="50000"/>
                  </a:schemeClr>
                </a:solidFill>
              </a:rPr>
              <a:t>odbora (Josipovac, Višnjevac, Cvjetno, Brijest, Osijek lijeva obala, </a:t>
            </a:r>
          </a:p>
          <a:p>
            <a:r>
              <a:rPr lang="hr-HR" sz="1600" dirty="0">
                <a:solidFill>
                  <a:schemeClr val="accent1">
                    <a:lumMod val="50000"/>
                  </a:schemeClr>
                </a:solidFill>
              </a:rPr>
              <a:t>Tenja, Klisa i Sarvaš)</a:t>
            </a:r>
          </a:p>
          <a:p>
            <a:endParaRPr lang="hr-HR" sz="10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hr-HR" sz="1600" dirty="0">
                <a:solidFill>
                  <a:schemeClr val="accent1">
                    <a:lumMod val="50000"/>
                  </a:schemeClr>
                </a:solidFill>
              </a:rPr>
              <a:t>Važno je naglasiti i </a:t>
            </a:r>
            <a:r>
              <a:rPr lang="hr-HR" sz="1600" b="1" dirty="0">
                <a:solidFill>
                  <a:schemeClr val="accent1">
                    <a:lumMod val="50000"/>
                  </a:schemeClr>
                </a:solidFill>
              </a:rPr>
              <a:t>vrlo povoljan i pristupačan geoprometni položaj </a:t>
            </a:r>
          </a:p>
          <a:p>
            <a:r>
              <a:rPr lang="hr-HR" sz="1600" dirty="0">
                <a:solidFill>
                  <a:schemeClr val="accent1">
                    <a:lumMod val="50000"/>
                  </a:schemeClr>
                </a:solidFill>
              </a:rPr>
              <a:t>grada u odnosu na glavne europske koridore i blizinu velikih</a:t>
            </a:r>
          </a:p>
          <a:p>
            <a:r>
              <a:rPr lang="hr-HR" sz="1600" dirty="0">
                <a:solidFill>
                  <a:schemeClr val="accent1">
                    <a:lumMod val="50000"/>
                  </a:schemeClr>
                </a:solidFill>
              </a:rPr>
              <a:t>gradova; Zagreba (278 km), Novog Sada (112 km), Tuzle (148 km), </a:t>
            </a:r>
          </a:p>
          <a:p>
            <a:r>
              <a:rPr lang="hr-HR" sz="1600" dirty="0">
                <a:solidFill>
                  <a:schemeClr val="accent1">
                    <a:lumMod val="50000"/>
                  </a:schemeClr>
                </a:solidFill>
              </a:rPr>
              <a:t>Beograda (186 km) i Budimpešte (257 km). </a:t>
            </a:r>
          </a:p>
          <a:p>
            <a:endParaRPr lang="hr-HR" sz="10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hr-HR" sz="1600" dirty="0">
                <a:solidFill>
                  <a:schemeClr val="accent1">
                    <a:lumMod val="50000"/>
                  </a:schemeClr>
                </a:solidFill>
              </a:rPr>
              <a:t>Razvijen je i kao zračno  središte županije, smješten uz trasu </a:t>
            </a:r>
          </a:p>
          <a:p>
            <a:r>
              <a:rPr lang="hr-HR" sz="1600" dirty="0">
                <a:solidFill>
                  <a:schemeClr val="accent1">
                    <a:lumMod val="50000"/>
                  </a:schemeClr>
                </a:solidFill>
              </a:rPr>
              <a:t>transeuropskog prometnog koridora </a:t>
            </a:r>
            <a:r>
              <a:rPr lang="hr-HR" sz="1600" dirty="0" err="1">
                <a:solidFill>
                  <a:schemeClr val="accent1">
                    <a:lumMod val="50000"/>
                  </a:schemeClr>
                </a:solidFill>
              </a:rPr>
              <a:t>Vc</a:t>
            </a:r>
            <a:r>
              <a:rPr lang="hr-HR" sz="1600" dirty="0">
                <a:solidFill>
                  <a:schemeClr val="accent1">
                    <a:lumMod val="50000"/>
                  </a:schemeClr>
                </a:solidFill>
              </a:rPr>
              <a:t> prema Budimpešti, </a:t>
            </a:r>
          </a:p>
          <a:p>
            <a:r>
              <a:rPr lang="hr-HR" sz="1600" dirty="0">
                <a:solidFill>
                  <a:schemeClr val="accent1">
                    <a:lumMod val="50000"/>
                  </a:schemeClr>
                </a:solidFill>
              </a:rPr>
              <a:t>područjem prolazi željeznički koridor, a luka u Osijeku otvorena je za međunarodni promet.</a:t>
            </a:r>
            <a:br>
              <a:rPr lang="hr-HR" sz="1600" dirty="0">
                <a:solidFill>
                  <a:schemeClr val="accent1">
                    <a:lumMod val="50000"/>
                  </a:schemeClr>
                </a:solidFill>
              </a:rPr>
            </a:br>
            <a:endParaRPr lang="hr-HR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Picture 8"/>
          <p:cNvPicPr/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7" t="19593" r="15264" b="19084"/>
          <a:stretch/>
        </p:blipFill>
        <p:spPr bwMode="auto">
          <a:xfrm>
            <a:off x="6258464" y="3376640"/>
            <a:ext cx="2504440" cy="28079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3528" y="517858"/>
            <a:ext cx="763284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OSNOVNA PROSTORNA OBILJEŽJA GRADA OSIJEKA</a:t>
            </a:r>
            <a:endParaRPr lang="en-US" sz="2400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94411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0405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endParaRPr lang="hr-HR" sz="2000" dirty="0"/>
          </a:p>
          <a:p>
            <a:pPr>
              <a:buFont typeface="Wingdings" panose="05000000000000000000" pitchFamily="2" charset="2"/>
              <a:buChar char="q"/>
            </a:pPr>
            <a:endParaRPr lang="hr-HR" sz="2000" dirty="0"/>
          </a:p>
          <a:p>
            <a:pPr>
              <a:buFont typeface="Wingdings" panose="05000000000000000000" pitchFamily="2" charset="2"/>
              <a:buChar char="q"/>
            </a:pPr>
            <a:endParaRPr lang="hr-HR" sz="2000" dirty="0"/>
          </a:p>
          <a:p>
            <a:pPr>
              <a:buFont typeface="Wingdings" panose="05000000000000000000" pitchFamily="2" charset="2"/>
              <a:buChar char="q"/>
            </a:pPr>
            <a:endParaRPr lang="hr-HR" sz="2000" dirty="0"/>
          </a:p>
          <a:p>
            <a:pPr>
              <a:buFont typeface="Wingdings" panose="05000000000000000000" pitchFamily="2" charset="2"/>
              <a:buChar char="q"/>
            </a:pPr>
            <a:endParaRPr lang="hr-HR" sz="2000" dirty="0"/>
          </a:p>
          <a:p>
            <a:pPr>
              <a:buFont typeface="Wingdings" panose="05000000000000000000" pitchFamily="2" charset="2"/>
              <a:buChar char="q"/>
            </a:pPr>
            <a:endParaRPr lang="hr-HR" sz="2400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065430-7A71-414D-9251-05ED340609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" y="-21892"/>
            <a:ext cx="9144000" cy="6858000"/>
          </a:xfrm>
          <a:prstGeom prst="rect">
            <a:avLst/>
          </a:prstGeom>
        </p:spPr>
      </p:pic>
      <p:sp>
        <p:nvSpPr>
          <p:cNvPr id="2" name="Pravokutnik 1"/>
          <p:cNvSpPr/>
          <p:nvPr/>
        </p:nvSpPr>
        <p:spPr>
          <a:xfrm>
            <a:off x="467544" y="1165770"/>
            <a:ext cx="8352928" cy="4974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7484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31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  <a:sym typeface="Calibri"/>
            </a:endParaRPr>
          </a:p>
          <a:p>
            <a:pPr marL="0" marR="0" lvl="0" indent="0" algn="ctr" defTabSz="7484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sz="1310" b="1" dirty="0">
              <a:solidFill>
                <a:srgbClr val="4472C4">
                  <a:lumMod val="50000"/>
                </a:srgbClr>
              </a:solidFill>
              <a:latin typeface="Calibri"/>
              <a:sym typeface="Calibri"/>
            </a:endParaRPr>
          </a:p>
          <a:p>
            <a:pPr marL="0" marR="0" lvl="0" indent="0" algn="ctr" defTabSz="7484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31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Calibri"/>
              </a:rPr>
              <a:t>STANOVNIŠTVO</a:t>
            </a:r>
          </a:p>
          <a:p>
            <a:pPr marL="0" marR="0" lvl="0" indent="0" algn="ctr" defTabSz="7484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655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  <a:sym typeface="Calibri"/>
            </a:endParaRPr>
          </a:p>
          <a:p>
            <a:pPr marL="0" marR="0" lvl="0" indent="0" algn="ctr" defTabSz="7484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31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Calibri"/>
              </a:rPr>
              <a:t>Površina 174, 85 km </a:t>
            </a:r>
            <a:r>
              <a:rPr kumimoji="0" lang="hr-HR" sz="131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haroni"/>
                <a:ea typeface="+mn-ea"/>
                <a:cs typeface="+mn-cs"/>
                <a:sym typeface="Calibri"/>
              </a:rPr>
              <a:t>²</a:t>
            </a:r>
            <a:endParaRPr kumimoji="0" lang="hr-HR" sz="131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  <a:sym typeface="Calibri"/>
            </a:endParaRPr>
          </a:p>
          <a:p>
            <a:pPr marL="0" marR="0" lvl="0" indent="0" algn="ctr" defTabSz="7484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31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Calibri"/>
              </a:rPr>
              <a:t>Broj stanovnika (2011.)  108.048, (2021.) 96.848  </a:t>
            </a:r>
            <a:r>
              <a:rPr kumimoji="0" lang="hr-HR" sz="1310" b="0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Calibri"/>
              </a:rPr>
              <a:t>(izvor: Popis stanovništva)</a:t>
            </a:r>
          </a:p>
          <a:p>
            <a:pPr marL="0" marR="0" lvl="0" indent="0" algn="ctr" defTabSz="7484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31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Calibri"/>
              </a:rPr>
              <a:t>Naseljenost 617,94 stan./km</a:t>
            </a:r>
            <a:r>
              <a:rPr kumimoji="0" lang="hr-HR" sz="131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haroni"/>
                <a:ea typeface="+mn-ea"/>
                <a:cs typeface="+mn-cs"/>
                <a:sym typeface="Calibri"/>
              </a:rPr>
              <a:t>²</a:t>
            </a:r>
          </a:p>
          <a:p>
            <a:pPr marL="0" marR="0" lvl="0" indent="0" algn="l" defTabSz="7484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655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  <a:sym typeface="Calibri"/>
            </a:endParaRPr>
          </a:p>
          <a:p>
            <a:pPr marL="0" marR="0" lvl="0" indent="0" algn="just" defTabSz="7484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31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Calibri"/>
              </a:rPr>
              <a:t>Prema posljednjem popisu stanovništvo područja Grada Osijeka čini 37,32% (+1,9%) ukupnog stanovništva Osječko-baranjske županije, odnosno 2,49 % (-0,03%) od ukupnog broja stanovništva Hrvatske.</a:t>
            </a:r>
            <a:endParaRPr kumimoji="0" lang="hr-HR" sz="655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  <a:sym typeface="Calibri"/>
            </a:endParaRPr>
          </a:p>
          <a:p>
            <a:pPr marL="0" marR="0" lvl="0" indent="0" algn="just" defTabSz="7484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655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  <a:sym typeface="Calibri"/>
            </a:endParaRPr>
          </a:p>
          <a:p>
            <a:pPr marL="0" marR="0" lvl="0" indent="0" algn="ctr" defTabSz="7484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31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Calibri"/>
              </a:rPr>
              <a:t>Broj umirovljenika na području Grada Osijeka je 29.887 umirovljenika </a:t>
            </a:r>
          </a:p>
          <a:p>
            <a:pPr marL="0" marR="0" lvl="0" indent="0" algn="ctr" defTabSz="7484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31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Calibri"/>
              </a:rPr>
              <a:t>(izvor: Hrvatski zavod za mirovinsko osiguranje, siječanj 2022.)</a:t>
            </a:r>
          </a:p>
          <a:p>
            <a:pPr marL="0" marR="0" lvl="0" indent="0" algn="ctr" defTabSz="7484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31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  <a:sym typeface="Calibri"/>
            </a:endParaRPr>
          </a:p>
          <a:p>
            <a:pPr marL="0" marR="0" lvl="0" indent="0" algn="ctr" defTabSz="7484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31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Calibri"/>
              </a:rPr>
              <a:t>ZAPOSLENOST I NEZAPOSLENOST</a:t>
            </a:r>
          </a:p>
          <a:p>
            <a:pPr marL="0" marR="0" lvl="0" indent="0" algn="ctr" defTabSz="7484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31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Calibri"/>
              </a:rPr>
              <a:t>50.095 zaposlenih u Osijeku (izvor: Hrvatski zavod za mirovinsko osiguranje, siječanj 2022.)</a:t>
            </a:r>
          </a:p>
          <a:p>
            <a:pPr marL="0" marR="0" lvl="0" indent="0" algn="ctr" defTabSz="7484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31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Calibri"/>
              </a:rPr>
              <a:t>Povećanje broja zaposlenih …(kolovoz 2021.) 49.876</a:t>
            </a:r>
          </a:p>
          <a:p>
            <a:pPr marL="0" marR="0" lvl="0" indent="0" algn="ctr" defTabSz="7484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31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Calibri"/>
              </a:rPr>
              <a:t>6.119 nezaposlenih (izvor: Hrvatski zavod za zapošljavanje, veljača 2022.)</a:t>
            </a:r>
          </a:p>
          <a:p>
            <a:pPr marL="0" marR="0" lvl="0" indent="0" algn="ctr" defTabSz="7484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31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Calibri"/>
              </a:rPr>
              <a:t>Odnos broja osiguranika i korisnika mirovina: 1:1,74</a:t>
            </a:r>
          </a:p>
          <a:p>
            <a:pPr marL="0" marR="0" lvl="0" indent="0" algn="ctr" defTabSz="7484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31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Calibri"/>
              </a:rPr>
              <a:t> (OBŽ 1,19 - Rijeka 1,64 - Split 1,65 – Zagreb 2,25)</a:t>
            </a:r>
          </a:p>
          <a:p>
            <a:pPr marL="0" marR="0" lvl="0" indent="0" algn="ctr" defTabSz="7484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31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  <a:sym typeface="Calibri"/>
            </a:endParaRPr>
          </a:p>
          <a:p>
            <a:pPr marL="0" marR="0" lvl="0" indent="0" algn="ctr" defTabSz="7484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146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Calibri"/>
              </a:rPr>
              <a:t>DNEVNE MIGRACIJE</a:t>
            </a:r>
          </a:p>
          <a:p>
            <a:pPr marL="0" marR="0" lvl="0" indent="0" algn="ctr" defTabSz="7484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146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Calibri"/>
              </a:rPr>
              <a:t>Dnevna migracija aktivnih (škola, zaposleni)  procjena oko 130.000 osoba</a:t>
            </a:r>
          </a:p>
          <a:p>
            <a:pPr marL="0" marR="0" lvl="0" indent="0" algn="ctr" defTabSz="7484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146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Calibri"/>
              </a:rPr>
              <a:t>Ukupna dnevna migracija (bolnica, sveučilište, poslovne aktivnosti i dr.) </a:t>
            </a:r>
          </a:p>
          <a:p>
            <a:pPr marL="0" marR="0" lvl="0" indent="0" algn="ctr" defTabSz="7484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146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Calibri"/>
              </a:rPr>
              <a:t>procjena oko150.000 osoba</a:t>
            </a:r>
          </a:p>
          <a:p>
            <a:pPr algn="ctr"/>
            <a:endParaRPr lang="hr-HR" sz="16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9552" y="517858"/>
            <a:ext cx="763284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SOCIJALNA SLIKA GRADA OSIJEKA</a:t>
            </a:r>
            <a:endParaRPr lang="en-US" sz="2400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90410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0405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endParaRPr lang="hr-HR" sz="2000" dirty="0"/>
          </a:p>
          <a:p>
            <a:pPr>
              <a:buFont typeface="Wingdings" panose="05000000000000000000" pitchFamily="2" charset="2"/>
              <a:buChar char="q"/>
            </a:pPr>
            <a:endParaRPr lang="hr-HR" sz="2000" dirty="0"/>
          </a:p>
          <a:p>
            <a:pPr>
              <a:buFont typeface="Wingdings" panose="05000000000000000000" pitchFamily="2" charset="2"/>
              <a:buChar char="q"/>
            </a:pPr>
            <a:endParaRPr lang="hr-HR" sz="2000" dirty="0"/>
          </a:p>
          <a:p>
            <a:pPr>
              <a:buFont typeface="Wingdings" panose="05000000000000000000" pitchFamily="2" charset="2"/>
              <a:buChar char="q"/>
            </a:pPr>
            <a:endParaRPr lang="hr-HR" sz="2000" dirty="0"/>
          </a:p>
          <a:p>
            <a:pPr>
              <a:buFont typeface="Wingdings" panose="05000000000000000000" pitchFamily="2" charset="2"/>
              <a:buChar char="q"/>
            </a:pPr>
            <a:endParaRPr lang="hr-HR" sz="2000" dirty="0"/>
          </a:p>
          <a:p>
            <a:pPr>
              <a:buFont typeface="Wingdings" panose="05000000000000000000" pitchFamily="2" charset="2"/>
              <a:buChar char="q"/>
            </a:pPr>
            <a:endParaRPr lang="hr-HR" sz="2400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065430-7A71-414D-9251-05ED340609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" y="-21892"/>
            <a:ext cx="9144000" cy="6858000"/>
          </a:xfrm>
          <a:prstGeom prst="rect">
            <a:avLst/>
          </a:prstGeom>
        </p:spPr>
      </p:pic>
      <p:sp>
        <p:nvSpPr>
          <p:cNvPr id="2" name="Pravokutnik 1"/>
          <p:cNvSpPr/>
          <p:nvPr/>
        </p:nvSpPr>
        <p:spPr>
          <a:xfrm>
            <a:off x="467544" y="1165770"/>
            <a:ext cx="8424936" cy="4958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7484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31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  <a:sym typeface="Calibri"/>
            </a:endParaRPr>
          </a:p>
          <a:p>
            <a:pPr marL="0" marR="0" lvl="0" indent="0" algn="ctr" defTabSz="7484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sz="1310" b="1" dirty="0">
              <a:solidFill>
                <a:srgbClr val="002060"/>
              </a:solidFill>
              <a:latin typeface="Calibri"/>
              <a:sym typeface="Calibri"/>
            </a:endParaRPr>
          </a:p>
          <a:p>
            <a:pPr marL="0" marR="0" lvl="0" indent="0" algn="ctr" defTabSz="7484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31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  <a:sym typeface="Calibri"/>
            </a:endParaRPr>
          </a:p>
          <a:p>
            <a:pPr marL="0" marR="0" lvl="0" indent="0" algn="ctr" defTabSz="7484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sz="1310" b="1" dirty="0">
              <a:solidFill>
                <a:srgbClr val="002060"/>
              </a:solidFill>
              <a:latin typeface="Calibri"/>
              <a:sym typeface="Calibri"/>
            </a:endParaRPr>
          </a:p>
          <a:p>
            <a:pPr marL="0" marR="0" lvl="0" indent="0" algn="ctr" defTabSz="7484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31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Calibri"/>
              </a:rPr>
              <a:t>ODGOJ I OBRAZOVANJE</a:t>
            </a:r>
          </a:p>
          <a:p>
            <a:pPr marL="280664" marR="0" lvl="0" indent="-280664" algn="just" defTabSz="7484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2"/>
              <a:tabLst/>
              <a:defRPr/>
            </a:pPr>
            <a:endParaRPr kumimoji="0" lang="hr-HR" sz="131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  <a:sym typeface="Calibri"/>
            </a:endParaRPr>
          </a:p>
          <a:p>
            <a:pPr marL="0" marR="0" lvl="0" indent="0" algn="just" defTabSz="7484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31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Calibri"/>
              </a:rPr>
              <a:t>U sklopu Dječjeg vrtića kojem je osnivač Grad Osijek na području grada Osijeka djeluje 27 vrtića. (</a:t>
            </a:r>
            <a:r>
              <a:rPr kumimoji="0" lang="hr-HR" sz="131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Calibri"/>
              </a:rPr>
              <a:t>2998</a:t>
            </a:r>
            <a:r>
              <a:rPr kumimoji="0" lang="hr-HR" sz="131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Calibri"/>
              </a:rPr>
              <a:t> djece podijeljene u 137 odgojnih skupina). Grad Osijek sufinancira i rad 2 privatna vrtića koja skrbe o 90 </a:t>
            </a:r>
            <a:r>
              <a:rPr kumimoji="0" lang="hr-HR" sz="131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Calibri"/>
              </a:rPr>
              <a:t>djece</a:t>
            </a:r>
            <a:r>
              <a:rPr kumimoji="0" lang="hr-HR" sz="131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Calibri"/>
              </a:rPr>
              <a:t> te rad vrtića za mađarsku djecu u kojem je uključeno 49 mališana mađarske nacionalnosti. </a:t>
            </a:r>
            <a:r>
              <a:rPr kumimoji="0" lang="hr-HR" sz="131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Calibri"/>
              </a:rPr>
              <a:t>Ukupno je </a:t>
            </a:r>
            <a:r>
              <a:rPr kumimoji="0" lang="hr-HR" sz="131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Calibri"/>
              </a:rPr>
              <a:t>15.326</a:t>
            </a:r>
            <a:r>
              <a:rPr kumimoji="0" lang="hr-HR" sz="131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Calibri"/>
              </a:rPr>
              <a:t> djece 0-14 godina starosti. </a:t>
            </a:r>
            <a:r>
              <a:rPr kumimoji="0" lang="hr-HR" sz="131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Calibri"/>
              </a:rPr>
              <a:t>Za roditelje utvrđene su olakšice u plaćanju programa predškolskog odgoja ovisno o prihodima kućanstva (</a:t>
            </a:r>
            <a:r>
              <a:rPr kumimoji="0" lang="hr-HR" sz="131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Calibri"/>
              </a:rPr>
              <a:t>npr. za osobe čiji prihod ne prelazi 1.000,00 kn po članu kućanstva program je besplatan</a:t>
            </a:r>
            <a:r>
              <a:rPr kumimoji="0" lang="hr-HR" sz="131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Calibri"/>
              </a:rPr>
              <a:t>).</a:t>
            </a:r>
          </a:p>
          <a:p>
            <a:pPr marL="0" marR="0" lvl="0" indent="0" algn="just" defTabSz="7484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31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  <a:sym typeface="Calibri"/>
            </a:endParaRPr>
          </a:p>
          <a:p>
            <a:pPr marL="0" marR="0" lvl="0" indent="0" algn="just" defTabSz="7484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31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Calibri"/>
              </a:rPr>
              <a:t>Na području Grada Osijeka je </a:t>
            </a:r>
            <a:r>
              <a:rPr kumimoji="0" lang="hr-HR" sz="131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Calibri"/>
              </a:rPr>
              <a:t>20 osnovnih škola </a:t>
            </a:r>
            <a:r>
              <a:rPr kumimoji="0" lang="hr-HR" sz="131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Calibri"/>
              </a:rPr>
              <a:t>kojima je osnivač Grad Osijek,  </a:t>
            </a:r>
            <a:r>
              <a:rPr kumimoji="0" lang="hr-HR" sz="131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Calibri"/>
              </a:rPr>
              <a:t>17 srednjih škola </a:t>
            </a:r>
            <a:r>
              <a:rPr kumimoji="0" lang="hr-HR" sz="131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Calibri"/>
              </a:rPr>
              <a:t>kojima je osnivač Osječko-baranjska županija i 2 samostalna učenička doma. Ove školske godine osnovnu školu pohađa </a:t>
            </a:r>
            <a:r>
              <a:rPr kumimoji="0" lang="hr-HR" sz="131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Calibri"/>
              </a:rPr>
              <a:t>7.000</a:t>
            </a:r>
            <a:r>
              <a:rPr kumimoji="0" lang="hr-HR" sz="131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Calibri"/>
              </a:rPr>
              <a:t> učenika, a srednju školu na području Grada Osijeka 10.000 učenika s time da ih </a:t>
            </a:r>
            <a:r>
              <a:rPr kumimoji="0" lang="hr-HR" sz="131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Calibri"/>
              </a:rPr>
              <a:t>6.500</a:t>
            </a:r>
            <a:r>
              <a:rPr kumimoji="0" lang="hr-HR" sz="131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Calibri"/>
              </a:rPr>
              <a:t> živi u Gradu Osijeku dok ostali dolaze iz okolnih gradova i općina.</a:t>
            </a:r>
          </a:p>
          <a:p>
            <a:pPr marL="0" marR="0" lvl="0" indent="0" algn="just" defTabSz="7484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31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  <a:sym typeface="Calibri"/>
            </a:endParaRPr>
          </a:p>
          <a:p>
            <a:pPr marL="0" marR="0" lvl="0" indent="0" algn="just" defTabSz="7484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31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Calibri"/>
              </a:rPr>
              <a:t>ŽILA KUCAVICA GRADA OSIJEKA –  SVEUČILIŠTE JOSIPA JURJA STROSSMAYERA U OSIJEKU</a:t>
            </a:r>
          </a:p>
          <a:p>
            <a:pPr marL="0" marR="0" lvl="0" indent="0" algn="just" defTabSz="7484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31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  <a:sym typeface="Calibri"/>
            </a:endParaRPr>
          </a:p>
          <a:p>
            <a:pPr marL="0" marR="0" lvl="0" indent="0" algn="just" defTabSz="7484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31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Calibri"/>
              </a:rPr>
              <a:t>U ovoj akademskoj godini osječku akademsku zajednicu čini 20.084 članova od čega </a:t>
            </a:r>
            <a:r>
              <a:rPr kumimoji="0" lang="hr-HR" sz="131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Calibri"/>
              </a:rPr>
              <a:t>18.181</a:t>
            </a:r>
            <a:r>
              <a:rPr kumimoji="0" lang="hr-HR" sz="131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Calibri"/>
              </a:rPr>
              <a:t> studenata i 1.903 zaposlenika na znanstveno/umjetničko-nastavnim sastavnicama i ustrojbenim jedinicama Sveučilišta. Nastava se izvodi na 121 studiju u okviru 17 znanstveno/umjetničko-nastavnih sastavnica. </a:t>
            </a:r>
          </a:p>
          <a:p>
            <a:pPr algn="ctr"/>
            <a:endParaRPr lang="hr-HR" sz="1400" b="1" dirty="0">
              <a:solidFill>
                <a:srgbClr val="002060"/>
              </a:solidFill>
            </a:endParaRPr>
          </a:p>
          <a:p>
            <a:pPr algn="ctr"/>
            <a:endParaRPr lang="hr-HR" sz="1400" b="1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9552" y="517858"/>
            <a:ext cx="763284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SOCIJALNA SLIKA GRADA OSIJEKA</a:t>
            </a:r>
            <a:endParaRPr lang="en-US" sz="2400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4087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0405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endParaRPr lang="hr-HR" sz="2000" dirty="0"/>
          </a:p>
          <a:p>
            <a:pPr>
              <a:buFont typeface="Wingdings" panose="05000000000000000000" pitchFamily="2" charset="2"/>
              <a:buChar char="q"/>
            </a:pPr>
            <a:endParaRPr lang="hr-HR" sz="2000" dirty="0"/>
          </a:p>
          <a:p>
            <a:pPr>
              <a:buFont typeface="Wingdings" panose="05000000000000000000" pitchFamily="2" charset="2"/>
              <a:buChar char="q"/>
            </a:pPr>
            <a:endParaRPr lang="hr-HR" sz="2000" dirty="0"/>
          </a:p>
          <a:p>
            <a:pPr>
              <a:buFont typeface="Wingdings" panose="05000000000000000000" pitchFamily="2" charset="2"/>
              <a:buChar char="q"/>
            </a:pPr>
            <a:endParaRPr lang="hr-HR" sz="2000" dirty="0"/>
          </a:p>
          <a:p>
            <a:pPr>
              <a:buFont typeface="Wingdings" panose="05000000000000000000" pitchFamily="2" charset="2"/>
              <a:buChar char="q"/>
            </a:pPr>
            <a:endParaRPr lang="hr-HR" sz="2000" dirty="0"/>
          </a:p>
          <a:p>
            <a:pPr>
              <a:buFont typeface="Wingdings" panose="05000000000000000000" pitchFamily="2" charset="2"/>
              <a:buChar char="q"/>
            </a:pPr>
            <a:endParaRPr lang="hr-HR" sz="2400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065430-7A71-414D-9251-05ED340609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251504" cy="6858000"/>
          </a:xfrm>
          <a:prstGeom prst="rect">
            <a:avLst/>
          </a:prstGeom>
        </p:spPr>
      </p:pic>
      <p:sp>
        <p:nvSpPr>
          <p:cNvPr id="2" name="Pravokutnik 1"/>
          <p:cNvSpPr/>
          <p:nvPr/>
        </p:nvSpPr>
        <p:spPr>
          <a:xfrm>
            <a:off x="0" y="692696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hr-HR" dirty="0">
              <a:solidFill>
                <a:srgbClr val="002060"/>
              </a:solidFill>
            </a:endParaRPr>
          </a:p>
          <a:p>
            <a:pPr algn="ctr"/>
            <a:endParaRPr lang="hr-HR" dirty="0">
              <a:solidFill>
                <a:srgbClr val="002060"/>
              </a:solidFill>
            </a:endParaRPr>
          </a:p>
        </p:txBody>
      </p:sp>
      <p:sp>
        <p:nvSpPr>
          <p:cNvPr id="6" name="Pravokutnik 5"/>
          <p:cNvSpPr/>
          <p:nvPr/>
        </p:nvSpPr>
        <p:spPr>
          <a:xfrm>
            <a:off x="0" y="332657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n-NO" sz="2400" b="1" dirty="0">
                <a:solidFill>
                  <a:schemeClr val="accent1"/>
                </a:solidFill>
              </a:rPr>
              <a:t>Povijest i iskustva</a:t>
            </a:r>
            <a:br>
              <a:rPr lang="nn-NO" sz="2400" b="1" dirty="0">
                <a:solidFill>
                  <a:schemeClr val="accent1"/>
                </a:solidFill>
              </a:rPr>
            </a:br>
            <a:r>
              <a:rPr lang="nn-NO" sz="2400" b="1" dirty="0">
                <a:solidFill>
                  <a:schemeClr val="accent1"/>
                </a:solidFill>
              </a:rPr>
              <a:t>dvije strane medalje</a:t>
            </a:r>
            <a:endParaRPr lang="hr-HR" sz="2400" b="1" dirty="0">
              <a:solidFill>
                <a:schemeClr val="accent1"/>
              </a:solidFill>
            </a:endParaRPr>
          </a:p>
        </p:txBody>
      </p:sp>
      <p:sp>
        <p:nvSpPr>
          <p:cNvPr id="7" name="Pravokutnik 6"/>
          <p:cNvSpPr/>
          <p:nvPr/>
        </p:nvSpPr>
        <p:spPr>
          <a:xfrm>
            <a:off x="611560" y="1346803"/>
            <a:ext cx="79928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dirty="0"/>
          </a:p>
          <a:p>
            <a:pPr algn="just"/>
            <a:r>
              <a:rPr lang="hr-HR" dirty="0">
                <a:solidFill>
                  <a:schemeClr val="accent1">
                    <a:lumMod val="50000"/>
                  </a:schemeClr>
                </a:solidFill>
              </a:rPr>
              <a:t>1991.-1995. građani grada Osijeka i Slavonije i Baranje migrirali su u RH i EU</a:t>
            </a:r>
          </a:p>
          <a:p>
            <a:pPr algn="just"/>
            <a:endParaRPr lang="hr-HR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endParaRPr lang="hr-HR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hr-HR" dirty="0">
                <a:solidFill>
                  <a:schemeClr val="accent1">
                    <a:lumMod val="50000"/>
                  </a:schemeClr>
                </a:solidFill>
              </a:rPr>
              <a:t>1991.-1995. Osijek i Slavonija i Baranja bili su istovremeno prihvatno mjesto velikom broju ljudi koji su zbog ratnih zbivanja privremeno iselili iz svojih domova u RH i BiH</a:t>
            </a:r>
          </a:p>
          <a:p>
            <a:pPr algn="just"/>
            <a:endParaRPr lang="hr-HR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endParaRPr lang="hr-HR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hr-HR" dirty="0">
                <a:solidFill>
                  <a:schemeClr val="accent1">
                    <a:lumMod val="50000"/>
                  </a:schemeClr>
                </a:solidFill>
              </a:rPr>
              <a:t>2015. Osijek i Slavonija i Baranja doživjeli su migrantski val koji je prošao od istočnih granica sa Republikom Srbijom prema zapadu</a:t>
            </a:r>
          </a:p>
          <a:p>
            <a:pPr algn="just"/>
            <a:endParaRPr lang="hr-HR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endParaRPr lang="hr-HR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hr-HR" dirty="0">
                <a:solidFill>
                  <a:schemeClr val="accent1">
                    <a:lumMod val="50000"/>
                  </a:schemeClr>
                </a:solidFill>
              </a:rPr>
              <a:t>2016.-2017. započele su pripreme za uspješnu integraciju na lokalnoj razini i okupljanje svih zainteresiranih dionika</a:t>
            </a:r>
          </a:p>
        </p:txBody>
      </p:sp>
    </p:spTree>
    <p:extLst>
      <p:ext uri="{BB962C8B-B14F-4D97-AF65-F5344CB8AC3E}">
        <p14:creationId xmlns:p14="http://schemas.microsoft.com/office/powerpoint/2010/main" val="1938521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0405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endParaRPr lang="hr-HR" sz="2000" dirty="0"/>
          </a:p>
          <a:p>
            <a:pPr>
              <a:buFont typeface="Wingdings" panose="05000000000000000000" pitchFamily="2" charset="2"/>
              <a:buChar char="q"/>
            </a:pPr>
            <a:endParaRPr lang="hr-HR" sz="2000" dirty="0"/>
          </a:p>
          <a:p>
            <a:pPr>
              <a:buFont typeface="Wingdings" panose="05000000000000000000" pitchFamily="2" charset="2"/>
              <a:buChar char="q"/>
            </a:pPr>
            <a:endParaRPr lang="hr-HR" sz="2000" dirty="0"/>
          </a:p>
          <a:p>
            <a:pPr>
              <a:buFont typeface="Wingdings" panose="05000000000000000000" pitchFamily="2" charset="2"/>
              <a:buChar char="q"/>
            </a:pPr>
            <a:endParaRPr lang="hr-HR" sz="2000" dirty="0"/>
          </a:p>
          <a:p>
            <a:pPr>
              <a:buFont typeface="Wingdings" panose="05000000000000000000" pitchFamily="2" charset="2"/>
              <a:buChar char="q"/>
            </a:pPr>
            <a:endParaRPr lang="hr-HR" sz="2000" dirty="0"/>
          </a:p>
          <a:p>
            <a:pPr>
              <a:buFont typeface="Wingdings" panose="05000000000000000000" pitchFamily="2" charset="2"/>
              <a:buChar char="q"/>
            </a:pPr>
            <a:endParaRPr lang="hr-HR" sz="2400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065430-7A71-414D-9251-05ED340609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Pravokutnik 1"/>
          <p:cNvSpPr/>
          <p:nvPr/>
        </p:nvSpPr>
        <p:spPr>
          <a:xfrm>
            <a:off x="0" y="162880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hr-HR" dirty="0"/>
            </a:br>
            <a:br>
              <a:rPr lang="hr-HR" dirty="0"/>
            </a:br>
            <a:endParaRPr lang="hr-HR" dirty="0"/>
          </a:p>
        </p:txBody>
      </p:sp>
      <p:sp>
        <p:nvSpPr>
          <p:cNvPr id="5" name="Pravokutnik 4"/>
          <p:cNvSpPr/>
          <p:nvPr/>
        </p:nvSpPr>
        <p:spPr>
          <a:xfrm>
            <a:off x="0" y="1628800"/>
            <a:ext cx="903649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>
                <a:solidFill>
                  <a:schemeClr val="accent1">
                    <a:lumMod val="50000"/>
                  </a:schemeClr>
                </a:solidFill>
              </a:rPr>
              <a:t>Sa ciljem pripreme modela integracije na lokalnoj razini Grada Osijeka 2017. godine okupili smo neformalnu radnu skupinu u kojoj kontinuirano aktivnim pristupom participiraju predstavnici….</a:t>
            </a:r>
          </a:p>
          <a:p>
            <a:endParaRPr lang="hr-HR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b="1" dirty="0">
                <a:solidFill>
                  <a:schemeClr val="accent1">
                    <a:lumMod val="50000"/>
                  </a:schemeClr>
                </a:solidFill>
              </a:rPr>
              <a:t>lokalne i regionalne samouprave </a:t>
            </a:r>
            <a:r>
              <a:rPr lang="hr-HR" dirty="0">
                <a:solidFill>
                  <a:schemeClr val="accent1">
                    <a:lumMod val="50000"/>
                  </a:schemeClr>
                </a:solidFill>
              </a:rPr>
              <a:t>(Grada Osijeka - dužnosnici i službenici svih nadležnih upravnih tijela i Osječko-baranjske županije)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b="1" dirty="0">
                <a:solidFill>
                  <a:schemeClr val="accent1">
                    <a:lumMod val="50000"/>
                  </a:schemeClr>
                </a:solidFill>
              </a:rPr>
              <a:t>javnih ustanova i tijela </a:t>
            </a:r>
            <a:r>
              <a:rPr lang="hr-HR" dirty="0">
                <a:solidFill>
                  <a:schemeClr val="accent1">
                    <a:lumMod val="50000"/>
                  </a:schemeClr>
                </a:solidFill>
              </a:rPr>
              <a:t>(Pučki pravobranitelj, Pravobranitelj za djecu, Centar za socijalnu skrb, Hrvatski zavod za zapošljavanje, Vladin ured za ljudska prava i prava nacionalnih manjina)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b="1" dirty="0">
                <a:solidFill>
                  <a:schemeClr val="accent1">
                    <a:lumMod val="50000"/>
                  </a:schemeClr>
                </a:solidFill>
              </a:rPr>
              <a:t>organizacija civilnog društva </a:t>
            </a:r>
            <a:r>
              <a:rPr lang="hr-HR" dirty="0">
                <a:solidFill>
                  <a:schemeClr val="accent1">
                    <a:lumMod val="50000"/>
                  </a:schemeClr>
                </a:solidFill>
              </a:rPr>
              <a:t>(Gradsko društvo Crvenog križa Osijek, Centar za mir, nenasilje i ljudska prava Osijek, Udruga DOKKICA, Udruga Breza, Nansen dijalog centar, Udruga SLAP, </a:t>
            </a:r>
            <a:r>
              <a:rPr lang="hr-HR" dirty="0" err="1">
                <a:solidFill>
                  <a:schemeClr val="accent1">
                    <a:lumMod val="50000"/>
                  </a:schemeClr>
                </a:solidFill>
              </a:rPr>
              <a:t>Dkolektiv</a:t>
            </a:r>
            <a:r>
              <a:rPr lang="hr-HR" dirty="0">
                <a:solidFill>
                  <a:schemeClr val="accent1">
                    <a:lumMod val="50000"/>
                  </a:schemeClr>
                </a:solidFill>
              </a:rPr>
              <a:t> Osijek, 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Udruga Mi Split, Društvo za psihološku pomoć, IPC Slavonski Brod </a:t>
            </a:r>
            <a:r>
              <a:rPr lang="hr-HR" dirty="0">
                <a:solidFill>
                  <a:schemeClr val="accent1">
                    <a:lumMod val="50000"/>
                  </a:schemeClr>
                </a:solidFill>
              </a:rPr>
              <a:t> i dr.)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accent1">
                    <a:lumMod val="50000"/>
                  </a:schemeClr>
                </a:solidFill>
              </a:rPr>
              <a:t>Policijske uprave Osječko-baranjske – Odsjek prevencije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accent1">
                    <a:lumMod val="50000"/>
                  </a:schemeClr>
                </a:solidFill>
              </a:rPr>
              <a:t>Gradskih četvrti i mjesnih odbora</a:t>
            </a:r>
          </a:p>
          <a:p>
            <a:endParaRPr lang="hr-HR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hr-HR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hr-HR" dirty="0">
                <a:solidFill>
                  <a:schemeClr val="accent1">
                    <a:lumMod val="50000"/>
                  </a:schemeClr>
                </a:solidFill>
              </a:rPr>
              <a:t>Hrvatski Crveni križ – Gradsko društvo Osijek, Centra za mir,</a:t>
            </a:r>
            <a:r>
              <a:rPr lang="sv-SE" dirty="0">
                <a:solidFill>
                  <a:schemeClr val="accent1">
                    <a:lumMod val="50000"/>
                  </a:schemeClr>
                </a:solidFill>
              </a:rPr>
              <a:t> nenasilje i ljudska prava Osijek</a:t>
            </a:r>
            <a:r>
              <a:rPr lang="hr-HR" dirty="0">
                <a:solidFill>
                  <a:schemeClr val="accent1">
                    <a:lumMod val="50000"/>
                  </a:schemeClr>
                </a:solidFill>
              </a:rPr>
              <a:t>  i Volonterski centar Osijek predstavili su svoj dosadašnji rad s izbjeglicama, migrantima i azilantima kao i programe i aktivnosti koje su provodili od 2015. kao odgovor na izbjegličku krizu, te koje danas provode u prihvatnim centrima i lokalnoj zajednici. </a:t>
            </a:r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17" y="25413"/>
            <a:ext cx="8212024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177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0405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endParaRPr lang="hr-HR" sz="2000" dirty="0"/>
          </a:p>
          <a:p>
            <a:pPr>
              <a:buFont typeface="Wingdings" panose="05000000000000000000" pitchFamily="2" charset="2"/>
              <a:buChar char="q"/>
            </a:pPr>
            <a:endParaRPr lang="hr-HR" sz="2000" dirty="0"/>
          </a:p>
          <a:p>
            <a:pPr>
              <a:buFont typeface="Wingdings" panose="05000000000000000000" pitchFamily="2" charset="2"/>
              <a:buChar char="q"/>
            </a:pPr>
            <a:endParaRPr lang="hr-HR" sz="2000" dirty="0"/>
          </a:p>
          <a:p>
            <a:pPr>
              <a:buFont typeface="Wingdings" panose="05000000000000000000" pitchFamily="2" charset="2"/>
              <a:buChar char="q"/>
            </a:pPr>
            <a:endParaRPr lang="hr-HR" sz="2000" dirty="0"/>
          </a:p>
          <a:p>
            <a:pPr>
              <a:buFont typeface="Wingdings" panose="05000000000000000000" pitchFamily="2" charset="2"/>
              <a:buChar char="q"/>
            </a:pPr>
            <a:endParaRPr lang="hr-HR" sz="2000" dirty="0"/>
          </a:p>
          <a:p>
            <a:pPr>
              <a:buFont typeface="Wingdings" panose="05000000000000000000" pitchFamily="2" charset="2"/>
              <a:buChar char="q"/>
            </a:pPr>
            <a:endParaRPr lang="hr-HR" sz="2400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Picture 3">
            <a:hlinkClick r:id="rId3"/>
            <a:extLst>
              <a:ext uri="{FF2B5EF4-FFF2-40B4-BE49-F238E27FC236}">
                <a16:creationId xmlns:a16="http://schemas.microsoft.com/office/drawing/2014/main" id="{CB065430-7A71-414D-9251-05ED340609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51504" cy="6858000"/>
          </a:xfrm>
          <a:prstGeom prst="rect">
            <a:avLst/>
          </a:prstGeom>
        </p:spPr>
      </p:pic>
      <p:sp>
        <p:nvSpPr>
          <p:cNvPr id="2" name="Pravokutnik 1"/>
          <p:cNvSpPr/>
          <p:nvPr/>
        </p:nvSpPr>
        <p:spPr>
          <a:xfrm>
            <a:off x="0" y="162880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hr-HR" dirty="0"/>
            </a:br>
            <a:br>
              <a:rPr lang="hr-HR" dirty="0"/>
            </a:br>
            <a:endParaRPr lang="hr-HR" dirty="0"/>
          </a:p>
        </p:txBody>
      </p:sp>
      <p:graphicFrame>
        <p:nvGraphicFramePr>
          <p:cNvPr id="6" name="Tablic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4070080"/>
              </p:ext>
            </p:extLst>
          </p:nvPr>
        </p:nvGraphicFramePr>
        <p:xfrm>
          <a:off x="899592" y="2924944"/>
          <a:ext cx="594473" cy="12961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2560">
                  <a:extLst>
                    <a:ext uri="{9D8B030D-6E8A-4147-A177-3AD203B41FA5}">
                      <a16:colId xmlns:a16="http://schemas.microsoft.com/office/drawing/2014/main" val="3983203530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3422138233"/>
                    </a:ext>
                  </a:extLst>
                </a:gridCol>
                <a:gridCol w="269353">
                  <a:extLst>
                    <a:ext uri="{9D8B030D-6E8A-4147-A177-3AD203B41FA5}">
                      <a16:colId xmlns:a16="http://schemas.microsoft.com/office/drawing/2014/main" val="3922412964"/>
                    </a:ext>
                  </a:extLst>
                </a:gridCol>
              </a:tblGrid>
              <a:tr h="1296144"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10657156"/>
                  </a:ext>
                </a:extLst>
              </a:tr>
            </a:tbl>
          </a:graphicData>
        </a:graphic>
      </p:graphicFrame>
      <p:pic>
        <p:nvPicPr>
          <p:cNvPr id="7" name="Slika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4156"/>
            <a:ext cx="9251504" cy="5143500"/>
          </a:xfrm>
          <a:prstGeom prst="rect">
            <a:avLst/>
          </a:prstGeom>
        </p:spPr>
      </p:pic>
      <p:sp>
        <p:nvSpPr>
          <p:cNvPr id="5" name="Pravokutnik 4"/>
          <p:cNvSpPr/>
          <p:nvPr/>
        </p:nvSpPr>
        <p:spPr>
          <a:xfrm>
            <a:off x="35496" y="332656"/>
            <a:ext cx="81369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600" b="1" dirty="0">
                <a:solidFill>
                  <a:schemeClr val="accent1">
                    <a:lumMod val="50000"/>
                  </a:schemeClr>
                </a:solidFill>
                <a:hlinkClick r:id="rId3"/>
              </a:rPr>
              <a:t>https://www.integra-eu.net/images/City_Agendas/Osijek_City_Integration_Agenda_HR-.pdf</a:t>
            </a:r>
            <a:r>
              <a:rPr lang="hr-HR" sz="1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hr-HR" sz="1600" b="1" dirty="0"/>
          </a:p>
        </p:txBody>
      </p:sp>
    </p:spTree>
    <p:extLst>
      <p:ext uri="{BB962C8B-B14F-4D97-AF65-F5344CB8AC3E}">
        <p14:creationId xmlns:p14="http://schemas.microsoft.com/office/powerpoint/2010/main" val="1150717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0405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endParaRPr lang="hr-HR" sz="2000" dirty="0"/>
          </a:p>
          <a:p>
            <a:pPr>
              <a:buFont typeface="Wingdings" panose="05000000000000000000" pitchFamily="2" charset="2"/>
              <a:buChar char="q"/>
            </a:pPr>
            <a:endParaRPr lang="hr-HR" sz="2000" dirty="0"/>
          </a:p>
          <a:p>
            <a:pPr>
              <a:buFont typeface="Wingdings" panose="05000000000000000000" pitchFamily="2" charset="2"/>
              <a:buChar char="q"/>
            </a:pPr>
            <a:endParaRPr lang="hr-HR" sz="2000" dirty="0"/>
          </a:p>
          <a:p>
            <a:pPr>
              <a:buFont typeface="Wingdings" panose="05000000000000000000" pitchFamily="2" charset="2"/>
              <a:buChar char="q"/>
            </a:pPr>
            <a:endParaRPr lang="hr-HR" sz="2000" dirty="0"/>
          </a:p>
          <a:p>
            <a:pPr>
              <a:buFont typeface="Wingdings" panose="05000000000000000000" pitchFamily="2" charset="2"/>
              <a:buChar char="q"/>
            </a:pPr>
            <a:endParaRPr lang="hr-HR" sz="2000" dirty="0"/>
          </a:p>
          <a:p>
            <a:pPr>
              <a:buFont typeface="Wingdings" panose="05000000000000000000" pitchFamily="2" charset="2"/>
              <a:buChar char="q"/>
            </a:pPr>
            <a:endParaRPr lang="hr-HR" sz="2400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065430-7A71-414D-9251-05ED340609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251504" cy="6858000"/>
          </a:xfrm>
          <a:prstGeom prst="rect">
            <a:avLst/>
          </a:prstGeom>
        </p:spPr>
      </p:pic>
      <p:sp>
        <p:nvSpPr>
          <p:cNvPr id="2" name="Pravokutnik 1"/>
          <p:cNvSpPr/>
          <p:nvPr/>
        </p:nvSpPr>
        <p:spPr>
          <a:xfrm>
            <a:off x="0" y="692696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hr-HR" dirty="0">
              <a:solidFill>
                <a:srgbClr val="002060"/>
              </a:solidFill>
            </a:endParaRPr>
          </a:p>
          <a:p>
            <a:pPr algn="ctr"/>
            <a:endParaRPr lang="hr-HR" dirty="0">
              <a:solidFill>
                <a:srgbClr val="002060"/>
              </a:solidFill>
            </a:endParaRPr>
          </a:p>
        </p:txBody>
      </p:sp>
      <p:pic>
        <p:nvPicPr>
          <p:cNvPr id="8" name="Slika 7" descr="Slika na kojoj se prikazuje tekst, na zatvorenom, pod, strop&#10;&#10;Opis je automatski generiran">
            <a:extLst>
              <a:ext uri="{FF2B5EF4-FFF2-40B4-BE49-F238E27FC236}">
                <a16:creationId xmlns:a16="http://schemas.microsoft.com/office/drawing/2014/main" id="{C71C3EFE-B494-4D57-A3EB-0FE8D975BD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889994"/>
            <a:ext cx="3168352" cy="2376264"/>
          </a:xfrm>
          <a:prstGeom prst="rect">
            <a:avLst/>
          </a:prstGeom>
        </p:spPr>
      </p:pic>
      <p:pic>
        <p:nvPicPr>
          <p:cNvPr id="10" name="Slika 9" descr="Slika na kojoj se prikazuje osoba, ljudi, na zatvorenom, grupa&#10;&#10;Opis je automatski generiran">
            <a:extLst>
              <a:ext uri="{FF2B5EF4-FFF2-40B4-BE49-F238E27FC236}">
                <a16:creationId xmlns:a16="http://schemas.microsoft.com/office/drawing/2014/main" id="{0A940A82-9BDE-43CD-A8DB-C07675E0DA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194" y="3401826"/>
            <a:ext cx="4064000" cy="3048000"/>
          </a:xfrm>
          <a:prstGeom prst="rect">
            <a:avLst/>
          </a:prstGeom>
        </p:spPr>
      </p:pic>
      <p:pic>
        <p:nvPicPr>
          <p:cNvPr id="12" name="Slika 11" descr="Slika na kojoj se prikazuje nebo, na otvorenom, cesta, put&#10;&#10;Opis je automatski generiran">
            <a:extLst>
              <a:ext uri="{FF2B5EF4-FFF2-40B4-BE49-F238E27FC236}">
                <a16:creationId xmlns:a16="http://schemas.microsoft.com/office/drawing/2014/main" id="{B4D414A6-FFAE-4A50-8860-B11579868C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82" y="1157658"/>
            <a:ext cx="3384376" cy="2538282"/>
          </a:xfrm>
          <a:prstGeom prst="rect">
            <a:avLst/>
          </a:prstGeom>
        </p:spPr>
      </p:pic>
      <p:pic>
        <p:nvPicPr>
          <p:cNvPr id="14" name="Slika 13" descr="Slika na kojoj se prikazuje na zatvorenom, ljudi, nekoliko&#10;&#10;Opis je automatski generiran">
            <a:extLst>
              <a:ext uri="{FF2B5EF4-FFF2-40B4-BE49-F238E27FC236}">
                <a16:creationId xmlns:a16="http://schemas.microsoft.com/office/drawing/2014/main" id="{C2D24EA9-C771-42C2-8295-CBCEC278F41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266" y="2774788"/>
            <a:ext cx="2638166" cy="351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7307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ilagođeni dizaj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12189</TotalTime>
  <Words>1679</Words>
  <Application>Microsoft Office PowerPoint</Application>
  <PresentationFormat>Prikaz na zaslonu (4:3)</PresentationFormat>
  <Paragraphs>299</Paragraphs>
  <Slides>22</Slides>
  <Notes>22</Notes>
  <HiddenSlides>0</HiddenSlides>
  <MMClips>0</MMClips>
  <ScaleCrop>false</ScaleCrop>
  <HeadingPairs>
    <vt:vector size="6" baseType="variant">
      <vt:variant>
        <vt:lpstr>Korišteni fontovi</vt:lpstr>
      </vt:variant>
      <vt:variant>
        <vt:i4>7</vt:i4>
      </vt:variant>
      <vt:variant>
        <vt:lpstr>Tema</vt:lpstr>
      </vt:variant>
      <vt:variant>
        <vt:i4>2</vt:i4>
      </vt:variant>
      <vt:variant>
        <vt:lpstr>Naslovi slajdova</vt:lpstr>
      </vt:variant>
      <vt:variant>
        <vt:i4>22</vt:i4>
      </vt:variant>
    </vt:vector>
  </HeadingPairs>
  <TitlesOfParts>
    <vt:vector size="31" baseType="lpstr">
      <vt:lpstr>Aharoni</vt:lpstr>
      <vt:lpstr>Arial</vt:lpstr>
      <vt:lpstr>Brush Script MT</vt:lpstr>
      <vt:lpstr>Calibri</vt:lpstr>
      <vt:lpstr>Calibri Light</vt:lpstr>
      <vt:lpstr>Times New Roman</vt:lpstr>
      <vt:lpstr>Wingdings</vt:lpstr>
      <vt:lpstr>Office Theme</vt:lpstr>
      <vt:lpstr>Prilagođeni dizajn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Domagoj Klobučar</dc:creator>
  <cp:lastModifiedBy>Romano Kristić</cp:lastModifiedBy>
  <cp:revision>161</cp:revision>
  <cp:lastPrinted>2012-06-21T12:33:05Z</cp:lastPrinted>
  <dcterms:created xsi:type="dcterms:W3CDTF">2012-06-21T08:26:50Z</dcterms:created>
  <dcterms:modified xsi:type="dcterms:W3CDTF">2022-06-23T05:10:38Z</dcterms:modified>
</cp:coreProperties>
</file>